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71" r:id="rId4"/>
    <p:sldId id="272" r:id="rId5"/>
    <p:sldId id="258" r:id="rId6"/>
    <p:sldId id="259" r:id="rId7"/>
    <p:sldId id="261" r:id="rId8"/>
    <p:sldId id="262" r:id="rId9"/>
    <p:sldId id="263" r:id="rId10"/>
    <p:sldId id="264" r:id="rId11"/>
    <p:sldId id="265" r:id="rId12"/>
    <p:sldId id="266" r:id="rId13"/>
    <p:sldId id="267" r:id="rId14"/>
    <p:sldId id="260" r:id="rId15"/>
    <p:sldId id="275" r:id="rId16"/>
    <p:sldId id="276" r:id="rId17"/>
    <p:sldId id="277" r:id="rId18"/>
    <p:sldId id="278" r:id="rId19"/>
    <p:sldId id="268" r:id="rId20"/>
    <p:sldId id="269" r:id="rId21"/>
    <p:sldId id="273" r:id="rId22"/>
    <p:sldId id="270" r:id="rId23"/>
    <p:sldId id="280" r:id="rId24"/>
    <p:sldId id="279" r:id="rId25"/>
    <p:sldId id="27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85963" autoAdjust="0"/>
  </p:normalViewPr>
  <p:slideViewPr>
    <p:cSldViewPr snapToGrid="0">
      <p:cViewPr varScale="1">
        <p:scale>
          <a:sx n="74" d="100"/>
          <a:sy n="74" d="100"/>
        </p:scale>
        <p:origin x="91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C0022-BF2E-45E2-B692-9464FEDA134E}" type="datetimeFigureOut">
              <a:rPr lang="en-US" smtClean="0"/>
              <a:t>9/24/2017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6C510-C574-4419-84A3-D187E0CEF2F8}" type="slidenum">
              <a:rPr lang="en-US" smtClean="0"/>
              <a:t>‹#›</a:t>
            </a:fld>
            <a:endParaRPr lang="en-US"/>
          </a:p>
        </p:txBody>
      </p:sp>
    </p:spTree>
    <p:extLst>
      <p:ext uri="{BB962C8B-B14F-4D97-AF65-F5344CB8AC3E}">
        <p14:creationId xmlns:p14="http://schemas.microsoft.com/office/powerpoint/2010/main" val="343465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I’m Chandrika Bolla.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service that I chose is Craigslist. It’s an e-commerce company. It has started its business on the Internet in San </a:t>
            </a:r>
            <a:r>
              <a:rPr lang="en-US" dirty="0" err="1"/>
              <a:t>Fransisco</a:t>
            </a:r>
            <a:r>
              <a:rPr lang="en-US" dirty="0"/>
              <a:t> and later spread into the states of USA and now it’s established its  position in many countries throughout the world. </a:t>
            </a:r>
          </a:p>
          <a:p>
            <a:endParaRPr lang="en-US" dirty="0"/>
          </a:p>
        </p:txBody>
      </p:sp>
      <p:sp>
        <p:nvSpPr>
          <p:cNvPr id="4" name="Slide Number Placeholder 3"/>
          <p:cNvSpPr>
            <a:spLocks noGrp="1"/>
          </p:cNvSpPr>
          <p:nvPr>
            <p:ph type="sldNum" sz="quarter" idx="10"/>
          </p:nvPr>
        </p:nvSpPr>
        <p:spPr/>
        <p:txBody>
          <a:bodyPr/>
          <a:lstStyle/>
          <a:p>
            <a:fld id="{5586C510-C574-4419-84A3-D187E0CEF2F8}" type="slidenum">
              <a:rPr lang="en-US" smtClean="0"/>
              <a:t>1</a:t>
            </a:fld>
            <a:endParaRPr lang="en-US"/>
          </a:p>
        </p:txBody>
      </p:sp>
    </p:spTree>
    <p:extLst>
      <p:ext uri="{BB962C8B-B14F-4D97-AF65-F5344CB8AC3E}">
        <p14:creationId xmlns:p14="http://schemas.microsoft.com/office/powerpoint/2010/main" val="92624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option of customizing the page viewed by the user by himself is what makes it easy browsing through ads.</a:t>
            </a:r>
          </a:p>
          <a:p>
            <a:r>
              <a:rPr lang="en-US" dirty="0"/>
              <a:t>Once you delete an ad from view, it’s hidden and unless you unhide it, it won’t bother you by appearing again in the ads list in future.</a:t>
            </a:r>
          </a:p>
        </p:txBody>
      </p:sp>
      <p:sp>
        <p:nvSpPr>
          <p:cNvPr id="4" name="Slide Number Placeholder 3"/>
          <p:cNvSpPr>
            <a:spLocks noGrp="1"/>
          </p:cNvSpPr>
          <p:nvPr>
            <p:ph type="sldNum" sz="quarter" idx="10"/>
          </p:nvPr>
        </p:nvSpPr>
        <p:spPr/>
        <p:txBody>
          <a:bodyPr/>
          <a:lstStyle/>
          <a:p>
            <a:fld id="{5586C510-C574-4419-84A3-D187E0CEF2F8}" type="slidenum">
              <a:rPr lang="en-US" smtClean="0"/>
              <a:t>10</a:t>
            </a:fld>
            <a:endParaRPr lang="en-US"/>
          </a:p>
        </p:txBody>
      </p:sp>
    </p:spTree>
    <p:extLst>
      <p:ext uri="{BB962C8B-B14F-4D97-AF65-F5344CB8AC3E}">
        <p14:creationId xmlns:p14="http://schemas.microsoft.com/office/powerpoint/2010/main" val="1753811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option of customizing the results for the user is the best feature ever.</a:t>
            </a:r>
          </a:p>
          <a:p>
            <a:r>
              <a:rPr lang="en-US" dirty="0"/>
              <a:t>No one likes to spend browsing posts which they aren’t interested.</a:t>
            </a:r>
          </a:p>
          <a:p>
            <a:r>
              <a:rPr lang="en-US" dirty="0"/>
              <a:t>What to view first, the sorting option for the listings using factors like time posted and the price , makes it easier and fast to get things done</a:t>
            </a:r>
          </a:p>
        </p:txBody>
      </p:sp>
      <p:sp>
        <p:nvSpPr>
          <p:cNvPr id="4" name="Slide Number Placeholder 3"/>
          <p:cNvSpPr>
            <a:spLocks noGrp="1"/>
          </p:cNvSpPr>
          <p:nvPr>
            <p:ph type="sldNum" sz="quarter" idx="10"/>
          </p:nvPr>
        </p:nvSpPr>
        <p:spPr/>
        <p:txBody>
          <a:bodyPr/>
          <a:lstStyle/>
          <a:p>
            <a:fld id="{5586C510-C574-4419-84A3-D187E0CEF2F8}" type="slidenum">
              <a:rPr lang="en-US" smtClean="0"/>
              <a:t>13</a:t>
            </a:fld>
            <a:endParaRPr lang="en-US"/>
          </a:p>
        </p:txBody>
      </p:sp>
    </p:spTree>
    <p:extLst>
      <p:ext uri="{BB962C8B-B14F-4D97-AF65-F5344CB8AC3E}">
        <p14:creationId xmlns:p14="http://schemas.microsoft.com/office/powerpoint/2010/main" val="2051422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86C510-C574-4419-84A3-D187E0CEF2F8}" type="slidenum">
              <a:rPr lang="en-US" smtClean="0"/>
              <a:t>14</a:t>
            </a:fld>
            <a:endParaRPr lang="en-US"/>
          </a:p>
        </p:txBody>
      </p:sp>
    </p:spTree>
    <p:extLst>
      <p:ext uri="{BB962C8B-B14F-4D97-AF65-F5344CB8AC3E}">
        <p14:creationId xmlns:p14="http://schemas.microsoft.com/office/powerpoint/2010/main" val="302003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86C510-C574-4419-84A3-D187E0CEF2F8}" type="slidenum">
              <a:rPr lang="en-US" smtClean="0"/>
              <a:t>15</a:t>
            </a:fld>
            <a:endParaRPr lang="en-US"/>
          </a:p>
        </p:txBody>
      </p:sp>
    </p:spTree>
    <p:extLst>
      <p:ext uri="{BB962C8B-B14F-4D97-AF65-F5344CB8AC3E}">
        <p14:creationId xmlns:p14="http://schemas.microsoft.com/office/powerpoint/2010/main" val="3810953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of an ad lacks consistency.</a:t>
            </a:r>
          </a:p>
          <a:p>
            <a:r>
              <a:rPr lang="en-US" dirty="0"/>
              <a:t>It will be better if a “no image available for this post” image is presented to the user, if there is no image for that post.</a:t>
            </a:r>
          </a:p>
          <a:p>
            <a:r>
              <a:rPr lang="en-US" dirty="0"/>
              <a:t>The side thumbnails of images, instead of bottom, would make it even easier to go through the list of images available.</a:t>
            </a:r>
          </a:p>
        </p:txBody>
      </p:sp>
      <p:sp>
        <p:nvSpPr>
          <p:cNvPr id="4" name="Slide Number Placeholder 3"/>
          <p:cNvSpPr>
            <a:spLocks noGrp="1"/>
          </p:cNvSpPr>
          <p:nvPr>
            <p:ph type="sldNum" sz="quarter" idx="10"/>
          </p:nvPr>
        </p:nvSpPr>
        <p:spPr/>
        <p:txBody>
          <a:bodyPr/>
          <a:lstStyle/>
          <a:p>
            <a:fld id="{5586C510-C574-4419-84A3-D187E0CEF2F8}" type="slidenum">
              <a:rPr lang="en-US" smtClean="0"/>
              <a:t>19</a:t>
            </a:fld>
            <a:endParaRPr lang="en-US"/>
          </a:p>
        </p:txBody>
      </p:sp>
    </p:spTree>
    <p:extLst>
      <p:ext uri="{BB962C8B-B14F-4D97-AF65-F5344CB8AC3E}">
        <p14:creationId xmlns:p14="http://schemas.microsoft.com/office/powerpoint/2010/main" val="755672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option to save the items/posts the user likes is a nice feature. As there is no much scope for color contrast, use of Yellow for Favorites seems good but a bit brighter color/ color with greater bandwidth like orange would help users who are color-blind/ with less vision-support recognize the feature and use it often.</a:t>
            </a:r>
          </a:p>
        </p:txBody>
      </p:sp>
      <p:sp>
        <p:nvSpPr>
          <p:cNvPr id="4" name="Slide Number Placeholder 3"/>
          <p:cNvSpPr>
            <a:spLocks noGrp="1"/>
          </p:cNvSpPr>
          <p:nvPr>
            <p:ph type="sldNum" sz="quarter" idx="10"/>
          </p:nvPr>
        </p:nvSpPr>
        <p:spPr/>
        <p:txBody>
          <a:bodyPr/>
          <a:lstStyle/>
          <a:p>
            <a:fld id="{5586C510-C574-4419-84A3-D187E0CEF2F8}" type="slidenum">
              <a:rPr lang="en-US" smtClean="0"/>
              <a:t>21</a:t>
            </a:fld>
            <a:endParaRPr lang="en-US"/>
          </a:p>
        </p:txBody>
      </p:sp>
    </p:spTree>
    <p:extLst>
      <p:ext uri="{BB962C8B-B14F-4D97-AF65-F5344CB8AC3E}">
        <p14:creationId xmlns:p14="http://schemas.microsoft.com/office/powerpoint/2010/main" val="1297009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86C510-C574-4419-84A3-D187E0CEF2F8}" type="slidenum">
              <a:rPr lang="en-US" smtClean="0"/>
              <a:t>23</a:t>
            </a:fld>
            <a:endParaRPr lang="en-US"/>
          </a:p>
        </p:txBody>
      </p:sp>
    </p:spTree>
    <p:extLst>
      <p:ext uri="{BB962C8B-B14F-4D97-AF65-F5344CB8AC3E}">
        <p14:creationId xmlns:p14="http://schemas.microsoft.com/office/powerpoint/2010/main" val="31265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attention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5586C510-C574-4419-84A3-D187E0CEF2F8}" type="slidenum">
              <a:rPr lang="en-US" smtClean="0"/>
              <a:t>25</a:t>
            </a:fld>
            <a:endParaRPr lang="en-US"/>
          </a:p>
        </p:txBody>
      </p:sp>
    </p:spTree>
    <p:extLst>
      <p:ext uri="{BB962C8B-B14F-4D97-AF65-F5344CB8AC3E}">
        <p14:creationId xmlns:p14="http://schemas.microsoft.com/office/powerpoint/2010/main" val="560665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Craigslist was started in 1995 by Craig Newmark. This website listed here is craigslist for Boston. Craigslist has different websites for each city in the USA and other countries.</a:t>
            </a:r>
          </a:p>
          <a:p>
            <a:r>
              <a:rPr lang="en-US" dirty="0"/>
              <a:t>This is a screenshot of the Boston Craigslist homepage now.</a:t>
            </a:r>
          </a:p>
          <a:p>
            <a:r>
              <a:rPr lang="en-US" dirty="0"/>
              <a:t> </a:t>
            </a:r>
          </a:p>
          <a:p>
            <a:endParaRPr lang="en-US" dirty="0"/>
          </a:p>
        </p:txBody>
      </p:sp>
      <p:sp>
        <p:nvSpPr>
          <p:cNvPr id="4" name="Slide Number Placeholder 3"/>
          <p:cNvSpPr>
            <a:spLocks noGrp="1"/>
          </p:cNvSpPr>
          <p:nvPr>
            <p:ph type="sldNum" sz="quarter" idx="10"/>
          </p:nvPr>
        </p:nvSpPr>
        <p:spPr/>
        <p:txBody>
          <a:bodyPr/>
          <a:lstStyle/>
          <a:p>
            <a:fld id="{5586C510-C574-4419-84A3-D187E0CEF2F8}" type="slidenum">
              <a:rPr lang="en-US" smtClean="0"/>
              <a:t>2</a:t>
            </a:fld>
            <a:endParaRPr lang="en-US"/>
          </a:p>
        </p:txBody>
      </p:sp>
    </p:spTree>
    <p:extLst>
      <p:ext uri="{BB962C8B-B14F-4D97-AF65-F5344CB8AC3E}">
        <p14:creationId xmlns:p14="http://schemas.microsoft.com/office/powerpoint/2010/main" val="57650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Google search page looked like in the year 1998, when it’s born. And now ,it looks like this.</a:t>
            </a:r>
          </a:p>
        </p:txBody>
      </p:sp>
      <p:sp>
        <p:nvSpPr>
          <p:cNvPr id="4" name="Slide Number Placeholder 3"/>
          <p:cNvSpPr>
            <a:spLocks noGrp="1"/>
          </p:cNvSpPr>
          <p:nvPr>
            <p:ph type="sldNum" sz="quarter" idx="10"/>
          </p:nvPr>
        </p:nvSpPr>
        <p:spPr/>
        <p:txBody>
          <a:bodyPr/>
          <a:lstStyle/>
          <a:p>
            <a:fld id="{5586C510-C574-4419-84A3-D187E0CEF2F8}" type="slidenum">
              <a:rPr lang="en-US" smtClean="0"/>
              <a:t>3</a:t>
            </a:fld>
            <a:endParaRPr lang="en-US"/>
          </a:p>
        </p:txBody>
      </p:sp>
    </p:spTree>
    <p:extLst>
      <p:ext uri="{BB962C8B-B14F-4D97-AF65-F5344CB8AC3E}">
        <p14:creationId xmlns:p14="http://schemas.microsoft.com/office/powerpoint/2010/main" val="228982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the Amazon was in 1994 and in 2017.</a:t>
            </a:r>
          </a:p>
        </p:txBody>
      </p:sp>
      <p:sp>
        <p:nvSpPr>
          <p:cNvPr id="4" name="Slide Number Placeholder 3"/>
          <p:cNvSpPr>
            <a:spLocks noGrp="1"/>
          </p:cNvSpPr>
          <p:nvPr>
            <p:ph type="sldNum" sz="quarter" idx="10"/>
          </p:nvPr>
        </p:nvSpPr>
        <p:spPr/>
        <p:txBody>
          <a:bodyPr/>
          <a:lstStyle/>
          <a:p>
            <a:fld id="{5586C510-C574-4419-84A3-D187E0CEF2F8}" type="slidenum">
              <a:rPr lang="en-US" smtClean="0"/>
              <a:t>4</a:t>
            </a:fld>
            <a:endParaRPr lang="en-US"/>
          </a:p>
        </p:txBody>
      </p:sp>
    </p:spTree>
    <p:extLst>
      <p:ext uri="{BB962C8B-B14F-4D97-AF65-F5344CB8AC3E}">
        <p14:creationId xmlns:p14="http://schemas.microsoft.com/office/powerpoint/2010/main" val="1633688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Craigslist looked like in 1995 when it was built only for the bay areas of California. And it’s still like this without any images and icons and not even so colorful.</a:t>
            </a:r>
          </a:p>
          <a:p>
            <a:r>
              <a:rPr lang="en-US" dirty="0"/>
              <a:t>Yet, people use this a lot for their businesses. Other than the visual appeal there must be some other things that made this site popular. Let’s dive more into details to find them out today.</a:t>
            </a:r>
          </a:p>
        </p:txBody>
      </p:sp>
      <p:sp>
        <p:nvSpPr>
          <p:cNvPr id="4" name="Slide Number Placeholder 3"/>
          <p:cNvSpPr>
            <a:spLocks noGrp="1"/>
          </p:cNvSpPr>
          <p:nvPr>
            <p:ph type="sldNum" sz="quarter" idx="10"/>
          </p:nvPr>
        </p:nvSpPr>
        <p:spPr/>
        <p:txBody>
          <a:bodyPr/>
          <a:lstStyle/>
          <a:p>
            <a:fld id="{5586C510-C574-4419-84A3-D187E0CEF2F8}" type="slidenum">
              <a:rPr lang="en-US" smtClean="0"/>
              <a:t>5</a:t>
            </a:fld>
            <a:endParaRPr lang="en-US"/>
          </a:p>
        </p:txBody>
      </p:sp>
    </p:spTree>
    <p:extLst>
      <p:ext uri="{BB962C8B-B14F-4D97-AF65-F5344CB8AC3E}">
        <p14:creationId xmlns:p14="http://schemas.microsoft.com/office/powerpoint/2010/main" val="123698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 market for Craigslist is people with a lower income that may have outdated computers, browsers and those who are not “internet savvy”.</a:t>
            </a:r>
          </a:p>
          <a:p>
            <a:r>
              <a:rPr lang="en-US" dirty="0"/>
              <a:t>It’s lightweight when it comes to downloading a page. </a:t>
            </a:r>
          </a:p>
          <a:p>
            <a:r>
              <a:rPr lang="en-US" dirty="0"/>
              <a:t>It doesn’t have to load many images and icons and doesn’t contain thousands of lines of CSS style.</a:t>
            </a:r>
          </a:p>
          <a:p>
            <a:r>
              <a:rPr lang="en-US" dirty="0"/>
              <a:t>Craigslist made minor improvements since 2000s, maintaining its number of customers visiting the site.</a:t>
            </a:r>
          </a:p>
        </p:txBody>
      </p:sp>
      <p:sp>
        <p:nvSpPr>
          <p:cNvPr id="4" name="Slide Number Placeholder 3"/>
          <p:cNvSpPr>
            <a:spLocks noGrp="1"/>
          </p:cNvSpPr>
          <p:nvPr>
            <p:ph type="sldNum" sz="quarter" idx="10"/>
          </p:nvPr>
        </p:nvSpPr>
        <p:spPr/>
        <p:txBody>
          <a:bodyPr/>
          <a:lstStyle/>
          <a:p>
            <a:fld id="{5586C510-C574-4419-84A3-D187E0CEF2F8}" type="slidenum">
              <a:rPr lang="en-US" smtClean="0"/>
              <a:t>6</a:t>
            </a:fld>
            <a:endParaRPr lang="en-US"/>
          </a:p>
        </p:txBody>
      </p:sp>
    </p:spTree>
    <p:extLst>
      <p:ext uri="{BB962C8B-B14F-4D97-AF65-F5344CB8AC3E}">
        <p14:creationId xmlns:p14="http://schemas.microsoft.com/office/powerpoint/2010/main" val="3554170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They don’t hide anything. The Amazon might be providing many services and might be selling millions of products. But everything there is hidden in some tabs or dropdown lists. But in here, the categories of products or services are listed on the homepage itself.</a:t>
            </a:r>
            <a:endParaRPr lang="en-US" dirty="0"/>
          </a:p>
        </p:txBody>
      </p:sp>
      <p:sp>
        <p:nvSpPr>
          <p:cNvPr id="4" name="Slide Number Placeholder 3"/>
          <p:cNvSpPr>
            <a:spLocks noGrp="1"/>
          </p:cNvSpPr>
          <p:nvPr>
            <p:ph type="sldNum" sz="quarter" idx="10"/>
          </p:nvPr>
        </p:nvSpPr>
        <p:spPr/>
        <p:txBody>
          <a:bodyPr/>
          <a:lstStyle/>
          <a:p>
            <a:fld id="{5586C510-C574-4419-84A3-D187E0CEF2F8}" type="slidenum">
              <a:rPr lang="en-US" smtClean="0"/>
              <a:t>7</a:t>
            </a:fld>
            <a:endParaRPr lang="en-US"/>
          </a:p>
        </p:txBody>
      </p:sp>
    </p:spTree>
    <p:extLst>
      <p:ext uri="{BB962C8B-B14F-4D97-AF65-F5344CB8AC3E}">
        <p14:creationId xmlns:p14="http://schemas.microsoft.com/office/powerpoint/2010/main" val="3425586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don’t have to fool around with zooming and shrinking the text or images on screen. Instead all of the content automatically adjusts to the screen of the device. This makes it easier and more convenient for users to browse through the ads posted.</a:t>
            </a:r>
          </a:p>
        </p:txBody>
      </p:sp>
      <p:sp>
        <p:nvSpPr>
          <p:cNvPr id="4" name="Slide Number Placeholder 3"/>
          <p:cNvSpPr>
            <a:spLocks noGrp="1"/>
          </p:cNvSpPr>
          <p:nvPr>
            <p:ph type="sldNum" sz="quarter" idx="10"/>
          </p:nvPr>
        </p:nvSpPr>
        <p:spPr/>
        <p:txBody>
          <a:bodyPr/>
          <a:lstStyle/>
          <a:p>
            <a:fld id="{5586C510-C574-4419-84A3-D187E0CEF2F8}" type="slidenum">
              <a:rPr lang="en-US" smtClean="0"/>
              <a:t>8</a:t>
            </a:fld>
            <a:endParaRPr lang="en-US"/>
          </a:p>
        </p:txBody>
      </p:sp>
    </p:spTree>
    <p:extLst>
      <p:ext uri="{BB962C8B-B14F-4D97-AF65-F5344CB8AC3E}">
        <p14:creationId xmlns:p14="http://schemas.microsoft.com/office/powerpoint/2010/main" val="105025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post or ad while in gallery or thumbnail view is presented to the user with the images of the post(if available). If there’s no existing image for an ad, a default Craigslist icon is presented as image.</a:t>
            </a:r>
          </a:p>
          <a:p>
            <a:r>
              <a:rPr lang="en-US" dirty="0"/>
              <a:t>And in the options to filter, the user can select to see only the posts that have images.</a:t>
            </a:r>
          </a:p>
        </p:txBody>
      </p:sp>
      <p:sp>
        <p:nvSpPr>
          <p:cNvPr id="4" name="Slide Number Placeholder 3"/>
          <p:cNvSpPr>
            <a:spLocks noGrp="1"/>
          </p:cNvSpPr>
          <p:nvPr>
            <p:ph type="sldNum" sz="quarter" idx="10"/>
          </p:nvPr>
        </p:nvSpPr>
        <p:spPr/>
        <p:txBody>
          <a:bodyPr/>
          <a:lstStyle/>
          <a:p>
            <a:fld id="{5586C510-C574-4419-84A3-D187E0CEF2F8}" type="slidenum">
              <a:rPr lang="en-US" smtClean="0"/>
              <a:t>9</a:t>
            </a:fld>
            <a:endParaRPr lang="en-US"/>
          </a:p>
        </p:txBody>
      </p:sp>
    </p:spTree>
    <p:extLst>
      <p:ext uri="{BB962C8B-B14F-4D97-AF65-F5344CB8AC3E}">
        <p14:creationId xmlns:p14="http://schemas.microsoft.com/office/powerpoint/2010/main" val="189334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9/24/2017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9/24/2017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9/24/2017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9/24/2017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9/24/2017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9/24/2017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9/24/2017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9/24/2017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slide" Target="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slide" Target="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slide" Target="slide14.xml"/><Relationship Id="rId5" Type="http://schemas.openxmlformats.org/officeDocument/2006/relationships/slide" Target="slide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19.xml"/><Relationship Id="rId7" Type="http://schemas.openxmlformats.org/officeDocument/2006/relationships/slide" Target="slide1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slide" Target="slide1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s://en.wikipedia.org/wiki/Compete.com" TargetMode="External"/><Relationship Id="rId4" Type="http://schemas.openxmlformats.org/officeDocument/2006/relationships/hyperlink" Target="https://en.wikipedia.org/wiki/Alexa.com" TargetMode="Externa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6.xml"/><Relationship Id="rId7" Type="http://schemas.openxmlformats.org/officeDocument/2006/relationships/slide" Target="slide1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slide" Target="slide10.xml"/><Relationship Id="rId11" Type="http://schemas.openxmlformats.org/officeDocument/2006/relationships/hyperlink" Target="https://boston.craigslist.org/" TargetMode="External"/><Relationship Id="rId5" Type="http://schemas.openxmlformats.org/officeDocument/2006/relationships/slide" Target="slide9.xml"/><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slide" Target="slide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slide" Target="slide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FE0D-D65A-40A5-B56C-F7CE1B4DA237}"/>
              </a:ext>
            </a:extLst>
          </p:cNvPr>
          <p:cNvSpPr>
            <a:spLocks noGrp="1"/>
          </p:cNvSpPr>
          <p:nvPr>
            <p:ph type="ctrTitle"/>
          </p:nvPr>
        </p:nvSpPr>
        <p:spPr>
          <a:xfrm>
            <a:off x="1915128" y="984738"/>
            <a:ext cx="8361229" cy="2901942"/>
          </a:xfrm>
        </p:spPr>
        <p:txBody>
          <a:bodyPr/>
          <a:lstStyle/>
          <a:p>
            <a:r>
              <a:rPr lang="en-US" sz="4800" dirty="0" err="1"/>
              <a:t>Csye</a:t>
            </a:r>
            <a:r>
              <a:rPr lang="en-US" sz="4800" dirty="0"/>
              <a:t> 7280 - User experience design and testing</a:t>
            </a:r>
          </a:p>
        </p:txBody>
      </p:sp>
      <p:sp>
        <p:nvSpPr>
          <p:cNvPr id="3" name="Subtitle 2">
            <a:extLst>
              <a:ext uri="{FF2B5EF4-FFF2-40B4-BE49-F238E27FC236}">
                <a16:creationId xmlns:a16="http://schemas.microsoft.com/office/drawing/2014/main" id="{BA123BBD-8AD9-4C28-81F0-21E2B51D9793}"/>
              </a:ext>
            </a:extLst>
          </p:cNvPr>
          <p:cNvSpPr>
            <a:spLocks noGrp="1"/>
          </p:cNvSpPr>
          <p:nvPr>
            <p:ph type="subTitle" idx="1"/>
          </p:nvPr>
        </p:nvSpPr>
        <p:spPr/>
        <p:txBody>
          <a:bodyPr>
            <a:normAutofit fontScale="92500" lnSpcReduction="10000"/>
          </a:bodyPr>
          <a:lstStyle/>
          <a:p>
            <a:r>
              <a:rPr lang="en-US"/>
              <a:t>Assignment 2 </a:t>
            </a:r>
            <a:r>
              <a:rPr lang="en-US" dirty="0"/>
              <a:t>– Your own experience in the user’s point of view for a product or service, suggest improvements  and moonshot ideas</a:t>
            </a:r>
          </a:p>
        </p:txBody>
      </p:sp>
    </p:spTree>
    <p:extLst>
      <p:ext uri="{BB962C8B-B14F-4D97-AF65-F5344CB8AC3E}">
        <p14:creationId xmlns:p14="http://schemas.microsoft.com/office/powerpoint/2010/main" val="155723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6BE2-F38D-45B5-AA5A-0203B328F07E}"/>
              </a:ext>
            </a:extLst>
          </p:cNvPr>
          <p:cNvSpPr>
            <a:spLocks noGrp="1"/>
          </p:cNvSpPr>
          <p:nvPr>
            <p:ph type="title"/>
          </p:nvPr>
        </p:nvSpPr>
        <p:spPr>
          <a:xfrm>
            <a:off x="1371600" y="685800"/>
            <a:ext cx="9601200" cy="798755"/>
          </a:xfrm>
        </p:spPr>
        <p:txBody>
          <a:bodyPr/>
          <a:lstStyle/>
          <a:p>
            <a:r>
              <a:rPr lang="en-US" dirty="0"/>
              <a:t>Option to save of remove post :</a:t>
            </a:r>
          </a:p>
        </p:txBody>
      </p:sp>
      <p:pic>
        <p:nvPicPr>
          <p:cNvPr id="4" name="Content Placeholder 4">
            <a:extLst>
              <a:ext uri="{FF2B5EF4-FFF2-40B4-BE49-F238E27FC236}">
                <a16:creationId xmlns:a16="http://schemas.microsoft.com/office/drawing/2014/main" id="{EFBCD704-C42F-4253-817F-9E172801AA78}"/>
              </a:ext>
            </a:extLst>
          </p:cNvPr>
          <p:cNvPicPr>
            <a:picLocks noGrp="1" noChangeAspect="1"/>
          </p:cNvPicPr>
          <p:nvPr>
            <p:ph idx="1"/>
          </p:nvPr>
        </p:nvPicPr>
        <p:blipFill rotWithShape="1">
          <a:blip r:embed="rId3"/>
          <a:srcRect l="1" r="-393" b="4931"/>
          <a:stretch/>
        </p:blipFill>
        <p:spPr>
          <a:xfrm>
            <a:off x="2057978" y="1731739"/>
            <a:ext cx="8228444" cy="4383087"/>
          </a:xfrm>
        </p:spPr>
      </p:pic>
      <p:sp>
        <p:nvSpPr>
          <p:cNvPr id="5" name="Rectangle 4">
            <a:extLst>
              <a:ext uri="{FF2B5EF4-FFF2-40B4-BE49-F238E27FC236}">
                <a16:creationId xmlns:a16="http://schemas.microsoft.com/office/drawing/2014/main" id="{3402DCB1-4EBD-49DD-956F-B48876D55EFB}"/>
              </a:ext>
            </a:extLst>
          </p:cNvPr>
          <p:cNvSpPr/>
          <p:nvPr/>
        </p:nvSpPr>
        <p:spPr>
          <a:xfrm>
            <a:off x="1723014" y="6362010"/>
            <a:ext cx="669927" cy="369332"/>
          </a:xfrm>
          <a:prstGeom prst="rect">
            <a:avLst/>
          </a:prstGeom>
        </p:spPr>
        <p:txBody>
          <a:bodyPr wrap="none">
            <a:spAutoFit/>
          </a:bodyPr>
          <a:lstStyle/>
          <a:p>
            <a:r>
              <a:rPr lang="en-US" i="1" u="sng" dirty="0">
                <a:hlinkClick r:id="rId4" action="ppaction://hlinksldjump"/>
              </a:rPr>
              <a:t>Back</a:t>
            </a:r>
            <a:endParaRPr lang="en-US" dirty="0"/>
          </a:p>
        </p:txBody>
      </p:sp>
    </p:spTree>
    <p:extLst>
      <p:ext uri="{BB962C8B-B14F-4D97-AF65-F5344CB8AC3E}">
        <p14:creationId xmlns:p14="http://schemas.microsoft.com/office/powerpoint/2010/main" val="4075278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FC2C9-EA05-443D-B029-E421903350F2}"/>
              </a:ext>
            </a:extLst>
          </p:cNvPr>
          <p:cNvSpPr>
            <a:spLocks noGrp="1"/>
          </p:cNvSpPr>
          <p:nvPr>
            <p:ph type="title"/>
          </p:nvPr>
        </p:nvSpPr>
        <p:spPr>
          <a:xfrm>
            <a:off x="1371600" y="685800"/>
            <a:ext cx="9601200" cy="658906"/>
          </a:xfrm>
        </p:spPr>
        <p:txBody>
          <a:bodyPr>
            <a:normAutofit fontScale="90000"/>
          </a:bodyPr>
          <a:lstStyle/>
          <a:p>
            <a:r>
              <a:rPr lang="en-US" dirty="0"/>
              <a:t>Different views for the same page:</a:t>
            </a:r>
          </a:p>
        </p:txBody>
      </p:sp>
      <p:sp>
        <p:nvSpPr>
          <p:cNvPr id="3" name="Text Placeholder 2">
            <a:extLst>
              <a:ext uri="{FF2B5EF4-FFF2-40B4-BE49-F238E27FC236}">
                <a16:creationId xmlns:a16="http://schemas.microsoft.com/office/drawing/2014/main" id="{3F77E8AC-4B20-4CAD-93D6-AF3A880268D9}"/>
              </a:ext>
            </a:extLst>
          </p:cNvPr>
          <p:cNvSpPr>
            <a:spLocks noGrp="1"/>
          </p:cNvSpPr>
          <p:nvPr>
            <p:ph type="body" idx="1"/>
          </p:nvPr>
        </p:nvSpPr>
        <p:spPr>
          <a:xfrm>
            <a:off x="1511450" y="1452283"/>
            <a:ext cx="4443984" cy="486122"/>
          </a:xfrm>
        </p:spPr>
        <p:txBody>
          <a:bodyPr/>
          <a:lstStyle/>
          <a:p>
            <a:r>
              <a:rPr lang="en-US" dirty="0"/>
              <a:t>List View:</a:t>
            </a:r>
          </a:p>
        </p:txBody>
      </p:sp>
      <p:pic>
        <p:nvPicPr>
          <p:cNvPr id="7" name="Content Placeholder 6">
            <a:extLst>
              <a:ext uri="{FF2B5EF4-FFF2-40B4-BE49-F238E27FC236}">
                <a16:creationId xmlns:a16="http://schemas.microsoft.com/office/drawing/2014/main" id="{4C943E8B-D47D-4F1D-BF3A-4AB9A1A15C55}"/>
              </a:ext>
            </a:extLst>
          </p:cNvPr>
          <p:cNvPicPr>
            <a:picLocks noGrp="1" noChangeAspect="1"/>
          </p:cNvPicPr>
          <p:nvPr>
            <p:ph sz="half" idx="2"/>
          </p:nvPr>
        </p:nvPicPr>
        <p:blipFill rotWithShape="1">
          <a:blip r:embed="rId2"/>
          <a:srcRect l="2302" t="-279" r="35246" b="4744"/>
          <a:stretch/>
        </p:blipFill>
        <p:spPr>
          <a:xfrm>
            <a:off x="1511450" y="1938405"/>
            <a:ext cx="4443983" cy="4688306"/>
          </a:xfrm>
          <a:prstGeom prst="rect">
            <a:avLst/>
          </a:prstGeom>
        </p:spPr>
      </p:pic>
      <p:sp>
        <p:nvSpPr>
          <p:cNvPr id="5" name="Text Placeholder 4">
            <a:extLst>
              <a:ext uri="{FF2B5EF4-FFF2-40B4-BE49-F238E27FC236}">
                <a16:creationId xmlns:a16="http://schemas.microsoft.com/office/drawing/2014/main" id="{5232B07E-395B-49D4-BC50-E1628B49B743}"/>
              </a:ext>
            </a:extLst>
          </p:cNvPr>
          <p:cNvSpPr>
            <a:spLocks noGrp="1"/>
          </p:cNvSpPr>
          <p:nvPr>
            <p:ph type="body" sz="quarter" idx="3"/>
          </p:nvPr>
        </p:nvSpPr>
        <p:spPr>
          <a:xfrm>
            <a:off x="6525014" y="1344706"/>
            <a:ext cx="4443984" cy="572183"/>
          </a:xfrm>
        </p:spPr>
        <p:txBody>
          <a:bodyPr/>
          <a:lstStyle/>
          <a:p>
            <a:r>
              <a:rPr lang="en-US" dirty="0"/>
              <a:t>Thumbnail view:</a:t>
            </a:r>
          </a:p>
        </p:txBody>
      </p:sp>
      <p:pic>
        <p:nvPicPr>
          <p:cNvPr id="8" name="Content Placeholder 7">
            <a:extLst>
              <a:ext uri="{FF2B5EF4-FFF2-40B4-BE49-F238E27FC236}">
                <a16:creationId xmlns:a16="http://schemas.microsoft.com/office/drawing/2014/main" id="{09ED7708-7407-48B7-9A00-6D125BE5AB62}"/>
              </a:ext>
            </a:extLst>
          </p:cNvPr>
          <p:cNvPicPr>
            <a:picLocks noGrp="1" noChangeAspect="1"/>
          </p:cNvPicPr>
          <p:nvPr>
            <p:ph sz="quarter" idx="4"/>
          </p:nvPr>
        </p:nvPicPr>
        <p:blipFill rotWithShape="1">
          <a:blip r:embed="rId3"/>
          <a:srcRect l="2296" t="600" r="34295" b="4314"/>
          <a:stretch/>
        </p:blipFill>
        <p:spPr>
          <a:xfrm>
            <a:off x="6626711" y="1916889"/>
            <a:ext cx="4342287" cy="4709822"/>
          </a:xfrm>
          <a:prstGeom prst="rect">
            <a:avLst/>
          </a:prstGeom>
        </p:spPr>
      </p:pic>
      <p:sp>
        <p:nvSpPr>
          <p:cNvPr id="9" name="Rectangle 8">
            <a:extLst>
              <a:ext uri="{FF2B5EF4-FFF2-40B4-BE49-F238E27FC236}">
                <a16:creationId xmlns:a16="http://schemas.microsoft.com/office/drawing/2014/main" id="{DAD94AA5-793B-4D85-ADC0-14BE1310C6A4}"/>
              </a:ext>
            </a:extLst>
          </p:cNvPr>
          <p:cNvSpPr/>
          <p:nvPr/>
        </p:nvSpPr>
        <p:spPr>
          <a:xfrm>
            <a:off x="891007" y="6442045"/>
            <a:ext cx="669927" cy="369332"/>
          </a:xfrm>
          <a:prstGeom prst="rect">
            <a:avLst/>
          </a:prstGeom>
        </p:spPr>
        <p:txBody>
          <a:bodyPr wrap="none">
            <a:spAutoFit/>
          </a:bodyPr>
          <a:lstStyle/>
          <a:p>
            <a:r>
              <a:rPr lang="en-US" i="1" u="sng" dirty="0">
                <a:hlinkClick r:id="rId4" action="ppaction://hlinksldjump"/>
              </a:rPr>
              <a:t>Back</a:t>
            </a:r>
            <a:endParaRPr lang="en-US" dirty="0"/>
          </a:p>
        </p:txBody>
      </p:sp>
    </p:spTree>
    <p:extLst>
      <p:ext uri="{BB962C8B-B14F-4D97-AF65-F5344CB8AC3E}">
        <p14:creationId xmlns:p14="http://schemas.microsoft.com/office/powerpoint/2010/main" val="3797153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71A7-850E-4EE7-9160-06986E8B37CD}"/>
              </a:ext>
            </a:extLst>
          </p:cNvPr>
          <p:cNvSpPr>
            <a:spLocks noGrp="1"/>
          </p:cNvSpPr>
          <p:nvPr>
            <p:ph type="title"/>
          </p:nvPr>
        </p:nvSpPr>
        <p:spPr>
          <a:xfrm>
            <a:off x="1371600" y="685800"/>
            <a:ext cx="9601200" cy="626633"/>
          </a:xfrm>
        </p:spPr>
        <p:txBody>
          <a:bodyPr>
            <a:normAutofit fontScale="90000"/>
          </a:bodyPr>
          <a:lstStyle/>
          <a:p>
            <a:r>
              <a:rPr lang="en-US" dirty="0"/>
              <a:t>Different views for the same page:</a:t>
            </a:r>
          </a:p>
        </p:txBody>
      </p:sp>
      <p:sp>
        <p:nvSpPr>
          <p:cNvPr id="3" name="Text Placeholder 2">
            <a:extLst>
              <a:ext uri="{FF2B5EF4-FFF2-40B4-BE49-F238E27FC236}">
                <a16:creationId xmlns:a16="http://schemas.microsoft.com/office/drawing/2014/main" id="{AA2E75F7-641C-432D-9368-AC3967B61C7C}"/>
              </a:ext>
            </a:extLst>
          </p:cNvPr>
          <p:cNvSpPr>
            <a:spLocks noGrp="1"/>
          </p:cNvSpPr>
          <p:nvPr>
            <p:ph type="body" idx="1"/>
          </p:nvPr>
        </p:nvSpPr>
        <p:spPr>
          <a:xfrm>
            <a:off x="1371600" y="1414692"/>
            <a:ext cx="4443984" cy="596988"/>
          </a:xfrm>
        </p:spPr>
        <p:txBody>
          <a:bodyPr/>
          <a:lstStyle/>
          <a:p>
            <a:r>
              <a:rPr lang="en-US" dirty="0"/>
              <a:t>Gallery View</a:t>
            </a:r>
          </a:p>
        </p:txBody>
      </p:sp>
      <p:pic>
        <p:nvPicPr>
          <p:cNvPr id="8" name="Content Placeholder 7">
            <a:extLst>
              <a:ext uri="{FF2B5EF4-FFF2-40B4-BE49-F238E27FC236}">
                <a16:creationId xmlns:a16="http://schemas.microsoft.com/office/drawing/2014/main" id="{A8731F83-9391-49CF-8E6E-83EEC914A440}"/>
              </a:ext>
            </a:extLst>
          </p:cNvPr>
          <p:cNvPicPr>
            <a:picLocks noGrp="1" noChangeAspect="1"/>
          </p:cNvPicPr>
          <p:nvPr>
            <p:ph sz="half" idx="2"/>
          </p:nvPr>
        </p:nvPicPr>
        <p:blipFill rotWithShape="1">
          <a:blip r:embed="rId2"/>
          <a:srcRect r="-13" b="5379"/>
          <a:stretch/>
        </p:blipFill>
        <p:spPr>
          <a:xfrm>
            <a:off x="1371600" y="2113939"/>
            <a:ext cx="4443984" cy="4157769"/>
          </a:xfrm>
          <a:prstGeom prst="rect">
            <a:avLst/>
          </a:prstGeom>
        </p:spPr>
      </p:pic>
      <p:sp>
        <p:nvSpPr>
          <p:cNvPr id="5" name="Text Placeholder 4">
            <a:extLst>
              <a:ext uri="{FF2B5EF4-FFF2-40B4-BE49-F238E27FC236}">
                <a16:creationId xmlns:a16="http://schemas.microsoft.com/office/drawing/2014/main" id="{10276B1D-2022-4920-B0CC-01040489EF43}"/>
              </a:ext>
            </a:extLst>
          </p:cNvPr>
          <p:cNvSpPr>
            <a:spLocks noGrp="1"/>
          </p:cNvSpPr>
          <p:nvPr>
            <p:ph type="body" sz="quarter" idx="3"/>
          </p:nvPr>
        </p:nvSpPr>
        <p:spPr>
          <a:xfrm>
            <a:off x="6524625" y="1414692"/>
            <a:ext cx="4443984" cy="596988"/>
          </a:xfrm>
        </p:spPr>
        <p:txBody>
          <a:bodyPr/>
          <a:lstStyle/>
          <a:p>
            <a:r>
              <a:rPr lang="en-US" dirty="0"/>
              <a:t>Map View</a:t>
            </a:r>
          </a:p>
        </p:txBody>
      </p:sp>
      <p:pic>
        <p:nvPicPr>
          <p:cNvPr id="9" name="Content Placeholder 8">
            <a:extLst>
              <a:ext uri="{FF2B5EF4-FFF2-40B4-BE49-F238E27FC236}">
                <a16:creationId xmlns:a16="http://schemas.microsoft.com/office/drawing/2014/main" id="{241FDE7C-B930-49C1-A897-689E407EFBC4}"/>
              </a:ext>
            </a:extLst>
          </p:cNvPr>
          <p:cNvPicPr>
            <a:picLocks noGrp="1" noChangeAspect="1"/>
          </p:cNvPicPr>
          <p:nvPr>
            <p:ph sz="quarter" idx="4"/>
          </p:nvPr>
        </p:nvPicPr>
        <p:blipFill rotWithShape="1">
          <a:blip r:embed="rId3"/>
          <a:srcRect r="14" b="5395"/>
          <a:stretch/>
        </p:blipFill>
        <p:spPr>
          <a:xfrm>
            <a:off x="6524236" y="2113940"/>
            <a:ext cx="4444373" cy="4157768"/>
          </a:xfrm>
          <a:prstGeom prst="rect">
            <a:avLst/>
          </a:prstGeom>
        </p:spPr>
      </p:pic>
      <p:sp>
        <p:nvSpPr>
          <p:cNvPr id="10" name="Rectangle 9">
            <a:extLst>
              <a:ext uri="{FF2B5EF4-FFF2-40B4-BE49-F238E27FC236}">
                <a16:creationId xmlns:a16="http://schemas.microsoft.com/office/drawing/2014/main" id="{C8E8F761-E8B4-4BDF-BC00-BD59495E16A8}"/>
              </a:ext>
            </a:extLst>
          </p:cNvPr>
          <p:cNvSpPr/>
          <p:nvPr/>
        </p:nvSpPr>
        <p:spPr>
          <a:xfrm>
            <a:off x="1036636" y="6373967"/>
            <a:ext cx="669927" cy="369332"/>
          </a:xfrm>
          <a:prstGeom prst="rect">
            <a:avLst/>
          </a:prstGeom>
        </p:spPr>
        <p:txBody>
          <a:bodyPr wrap="none">
            <a:spAutoFit/>
          </a:bodyPr>
          <a:lstStyle/>
          <a:p>
            <a:r>
              <a:rPr lang="en-US" i="1" u="sng" dirty="0">
                <a:hlinkClick r:id="rId4" action="ppaction://hlinksldjump"/>
              </a:rPr>
              <a:t>Back</a:t>
            </a:r>
            <a:endParaRPr lang="en-US" dirty="0"/>
          </a:p>
        </p:txBody>
      </p:sp>
    </p:spTree>
    <p:extLst>
      <p:ext uri="{BB962C8B-B14F-4D97-AF65-F5344CB8AC3E}">
        <p14:creationId xmlns:p14="http://schemas.microsoft.com/office/powerpoint/2010/main" val="3028478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7517-C2F9-4269-A986-55192E8D9CA2}"/>
              </a:ext>
            </a:extLst>
          </p:cNvPr>
          <p:cNvSpPr>
            <a:spLocks noGrp="1"/>
          </p:cNvSpPr>
          <p:nvPr>
            <p:ph type="title"/>
          </p:nvPr>
        </p:nvSpPr>
        <p:spPr>
          <a:xfrm>
            <a:off x="1371600" y="685800"/>
            <a:ext cx="9601200" cy="787998"/>
          </a:xfrm>
        </p:spPr>
        <p:txBody>
          <a:bodyPr/>
          <a:lstStyle/>
          <a:p>
            <a:r>
              <a:rPr lang="en-US" dirty="0"/>
              <a:t>Advanced search and sorting Options:</a:t>
            </a:r>
          </a:p>
        </p:txBody>
      </p:sp>
      <p:pic>
        <p:nvPicPr>
          <p:cNvPr id="6" name="Content Placeholder 5">
            <a:extLst>
              <a:ext uri="{FF2B5EF4-FFF2-40B4-BE49-F238E27FC236}">
                <a16:creationId xmlns:a16="http://schemas.microsoft.com/office/drawing/2014/main" id="{05C61A09-618A-4086-942A-856E300C82E9}"/>
              </a:ext>
            </a:extLst>
          </p:cNvPr>
          <p:cNvPicPr>
            <a:picLocks noGrp="1" noChangeAspect="1"/>
          </p:cNvPicPr>
          <p:nvPr>
            <p:ph sz="half" idx="2"/>
          </p:nvPr>
        </p:nvPicPr>
        <p:blipFill rotWithShape="1">
          <a:blip r:embed="rId3"/>
          <a:srcRect l="23335" r="22733" b="5268"/>
          <a:stretch/>
        </p:blipFill>
        <p:spPr>
          <a:xfrm>
            <a:off x="6691257" y="1721225"/>
            <a:ext cx="4539728" cy="4561240"/>
          </a:xfrm>
          <a:prstGeom prst="rect">
            <a:avLst/>
          </a:prstGeom>
        </p:spPr>
      </p:pic>
      <p:pic>
        <p:nvPicPr>
          <p:cNvPr id="10" name="Content Placeholder 9">
            <a:extLst>
              <a:ext uri="{FF2B5EF4-FFF2-40B4-BE49-F238E27FC236}">
                <a16:creationId xmlns:a16="http://schemas.microsoft.com/office/drawing/2014/main" id="{2D450E5C-A209-4DF6-B442-678F9F20F991}"/>
              </a:ext>
            </a:extLst>
          </p:cNvPr>
          <p:cNvPicPr>
            <a:picLocks noGrp="1" noChangeAspect="1"/>
          </p:cNvPicPr>
          <p:nvPr>
            <p:ph sz="half" idx="1"/>
          </p:nvPr>
        </p:nvPicPr>
        <p:blipFill rotWithShape="1">
          <a:blip r:embed="rId4"/>
          <a:srcRect l="23029" r="22000" b="4784"/>
          <a:stretch/>
        </p:blipFill>
        <p:spPr>
          <a:xfrm>
            <a:off x="1269403" y="1721225"/>
            <a:ext cx="4604272" cy="4561240"/>
          </a:xfrm>
          <a:prstGeom prst="rect">
            <a:avLst/>
          </a:prstGeom>
        </p:spPr>
      </p:pic>
      <p:sp>
        <p:nvSpPr>
          <p:cNvPr id="11" name="Rectangle 10">
            <a:extLst>
              <a:ext uri="{FF2B5EF4-FFF2-40B4-BE49-F238E27FC236}">
                <a16:creationId xmlns:a16="http://schemas.microsoft.com/office/drawing/2014/main" id="{2130899D-B9A3-49C0-B245-B7E3733A14CC}"/>
              </a:ext>
            </a:extLst>
          </p:cNvPr>
          <p:cNvSpPr/>
          <p:nvPr/>
        </p:nvSpPr>
        <p:spPr>
          <a:xfrm>
            <a:off x="934439" y="6345226"/>
            <a:ext cx="669927" cy="369332"/>
          </a:xfrm>
          <a:prstGeom prst="rect">
            <a:avLst/>
          </a:prstGeom>
        </p:spPr>
        <p:txBody>
          <a:bodyPr wrap="none">
            <a:spAutoFit/>
          </a:bodyPr>
          <a:lstStyle/>
          <a:p>
            <a:r>
              <a:rPr lang="en-US" i="1" u="sng" dirty="0">
                <a:hlinkClick r:id="rId5" action="ppaction://hlinksldjump"/>
              </a:rPr>
              <a:t>Back</a:t>
            </a:r>
            <a:endParaRPr lang="en-US" dirty="0"/>
          </a:p>
        </p:txBody>
      </p:sp>
      <p:sp>
        <p:nvSpPr>
          <p:cNvPr id="3" name="TextBox 2">
            <a:extLst>
              <a:ext uri="{FF2B5EF4-FFF2-40B4-BE49-F238E27FC236}">
                <a16:creationId xmlns:a16="http://schemas.microsoft.com/office/drawing/2014/main" id="{0AF08D43-A605-4EFE-91D8-1A6BE5DC2769}"/>
              </a:ext>
            </a:extLst>
          </p:cNvPr>
          <p:cNvSpPr txBox="1"/>
          <p:nvPr/>
        </p:nvSpPr>
        <p:spPr>
          <a:xfrm>
            <a:off x="10458203" y="6360018"/>
            <a:ext cx="1029193" cy="369332"/>
          </a:xfrm>
          <a:prstGeom prst="rect">
            <a:avLst/>
          </a:prstGeom>
          <a:noFill/>
        </p:spPr>
        <p:txBody>
          <a:bodyPr wrap="none" rtlCol="0">
            <a:spAutoFit/>
          </a:bodyPr>
          <a:lstStyle/>
          <a:p>
            <a:r>
              <a:rPr lang="en-US" dirty="0">
                <a:hlinkClick r:id="rId6" action="ppaction://hlinksldjump"/>
              </a:rPr>
              <a:t>Back to -</a:t>
            </a:r>
            <a:endParaRPr lang="en-US" dirty="0"/>
          </a:p>
        </p:txBody>
      </p:sp>
    </p:spTree>
    <p:extLst>
      <p:ext uri="{BB962C8B-B14F-4D97-AF65-F5344CB8AC3E}">
        <p14:creationId xmlns:p14="http://schemas.microsoft.com/office/powerpoint/2010/main" val="119841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1CDC-F1BC-40D4-8C94-D1D8DED05656}"/>
              </a:ext>
            </a:extLst>
          </p:cNvPr>
          <p:cNvSpPr>
            <a:spLocks noGrp="1"/>
          </p:cNvSpPr>
          <p:nvPr>
            <p:ph type="title"/>
          </p:nvPr>
        </p:nvSpPr>
        <p:spPr>
          <a:xfrm>
            <a:off x="1371600" y="685800"/>
            <a:ext cx="9601200" cy="766482"/>
          </a:xfrm>
        </p:spPr>
        <p:txBody>
          <a:bodyPr/>
          <a:lstStyle/>
          <a:p>
            <a:r>
              <a:rPr lang="en-US" dirty="0"/>
              <a:t>Features that’re not so impressive </a:t>
            </a:r>
            <a:r>
              <a:rPr lang="en-US" dirty="0">
                <a:sym typeface="Wingdings" panose="05000000000000000000" pitchFamily="2" charset="2"/>
              </a:rPr>
              <a:t></a:t>
            </a:r>
            <a:endParaRPr lang="en-US" dirty="0"/>
          </a:p>
        </p:txBody>
      </p:sp>
      <p:sp>
        <p:nvSpPr>
          <p:cNvPr id="3" name="Content Placeholder 2">
            <a:extLst>
              <a:ext uri="{FF2B5EF4-FFF2-40B4-BE49-F238E27FC236}">
                <a16:creationId xmlns:a16="http://schemas.microsoft.com/office/drawing/2014/main" id="{77D9B71B-6D7C-496B-AD29-4A04D0F56331}"/>
              </a:ext>
            </a:extLst>
          </p:cNvPr>
          <p:cNvSpPr>
            <a:spLocks noGrp="1"/>
          </p:cNvSpPr>
          <p:nvPr>
            <p:ph idx="1"/>
          </p:nvPr>
        </p:nvSpPr>
        <p:spPr>
          <a:xfrm>
            <a:off x="1371600" y="1602888"/>
            <a:ext cx="9601200" cy="5099125"/>
          </a:xfrm>
        </p:spPr>
        <p:txBody>
          <a:bodyPr>
            <a:normAutofit/>
          </a:bodyPr>
          <a:lstStyle/>
          <a:p>
            <a:r>
              <a:rPr lang="en-US" sz="2400" dirty="0"/>
              <a:t>Inconsistency in presenting  </a:t>
            </a:r>
            <a:r>
              <a:rPr lang="en-US" sz="2400" dirty="0">
                <a:hlinkClick r:id="rId3" action="ppaction://hlinksldjump"/>
              </a:rPr>
              <a:t>advertisements</a:t>
            </a:r>
            <a:endParaRPr lang="en-US" sz="2400" dirty="0"/>
          </a:p>
          <a:p>
            <a:r>
              <a:rPr lang="en-US" sz="2400" dirty="0"/>
              <a:t>The </a:t>
            </a:r>
            <a:r>
              <a:rPr lang="en-US" sz="2400" dirty="0">
                <a:hlinkClick r:id="rId4" action="ppaction://hlinksldjump"/>
              </a:rPr>
              <a:t>not so visible subheadings </a:t>
            </a:r>
            <a:r>
              <a:rPr lang="en-US" sz="2400" dirty="0"/>
              <a:t>in the advanced search options</a:t>
            </a:r>
          </a:p>
          <a:p>
            <a:r>
              <a:rPr lang="en-US" sz="2400" dirty="0"/>
              <a:t>Ambiguity in the </a:t>
            </a:r>
            <a:r>
              <a:rPr lang="en-US" sz="2400" dirty="0">
                <a:hlinkClick r:id="rId5" action="ppaction://hlinksldjump"/>
              </a:rPr>
              <a:t>links provided on homepage</a:t>
            </a:r>
            <a:endParaRPr lang="en-US" sz="2400" dirty="0"/>
          </a:p>
          <a:p>
            <a:r>
              <a:rPr lang="en-US" sz="2400" dirty="0">
                <a:hlinkClick r:id="rId5" action="ppaction://hlinksldjump"/>
              </a:rPr>
              <a:t>Less use of icons</a:t>
            </a:r>
            <a:endParaRPr lang="en-US" sz="2400" dirty="0"/>
          </a:p>
          <a:p>
            <a:r>
              <a:rPr lang="en-US" sz="2400" dirty="0"/>
              <a:t>Color contrast for </a:t>
            </a:r>
            <a:r>
              <a:rPr lang="en-US" sz="2400" dirty="0">
                <a:hlinkClick r:id="rId6" action="ppaction://hlinksldjump"/>
              </a:rPr>
              <a:t>save post icon </a:t>
            </a:r>
            <a:endParaRPr lang="en-US" sz="2400" dirty="0"/>
          </a:p>
          <a:p>
            <a:r>
              <a:rPr lang="en-US" sz="2400" dirty="0">
                <a:hlinkClick r:id="rId6" action="ppaction://hlinksldjump"/>
              </a:rPr>
              <a:t>No access to gallery of an ad </a:t>
            </a:r>
            <a:r>
              <a:rPr lang="en-US" sz="2400" dirty="0"/>
              <a:t>in the listings page</a:t>
            </a:r>
          </a:p>
          <a:p>
            <a:r>
              <a:rPr lang="en-US" sz="2400" dirty="0"/>
              <a:t>Links for </a:t>
            </a:r>
            <a:r>
              <a:rPr lang="en-US" sz="2400" dirty="0">
                <a:hlinkClick r:id="rId3" action="ppaction://hlinksldjump"/>
              </a:rPr>
              <a:t>Previous and Next ad </a:t>
            </a:r>
            <a:r>
              <a:rPr lang="en-US" sz="2400" dirty="0"/>
              <a:t>is not so visible </a:t>
            </a:r>
          </a:p>
          <a:p>
            <a:r>
              <a:rPr lang="en-US" sz="2400" dirty="0"/>
              <a:t>No image or voice search</a:t>
            </a:r>
          </a:p>
          <a:p>
            <a:r>
              <a:rPr lang="en-US" sz="2400" dirty="0">
                <a:hlinkClick r:id="rId7" action="ppaction://hlinksldjump"/>
              </a:rPr>
              <a:t>Password setup instructions </a:t>
            </a:r>
            <a:r>
              <a:rPr lang="en-US" sz="2400" dirty="0"/>
              <a:t>are not clear during Signup process</a:t>
            </a:r>
          </a:p>
          <a:p>
            <a:r>
              <a:rPr lang="en-US" sz="2400" dirty="0">
                <a:hlinkClick r:id="rId8" action="ppaction://hlinksldjump"/>
              </a:rPr>
              <a:t>Panel headings </a:t>
            </a:r>
            <a:r>
              <a:rPr lang="en-US" sz="2400" dirty="0"/>
              <a:t>in the personal accounts are too small</a:t>
            </a:r>
          </a:p>
          <a:p>
            <a:endParaRPr lang="en-US" dirty="0"/>
          </a:p>
        </p:txBody>
      </p:sp>
    </p:spTree>
    <p:extLst>
      <p:ext uri="{BB962C8B-B14F-4D97-AF65-F5344CB8AC3E}">
        <p14:creationId xmlns:p14="http://schemas.microsoft.com/office/powerpoint/2010/main" val="1951346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FA51-7391-4FA3-97EC-6B1A53434294}"/>
              </a:ext>
            </a:extLst>
          </p:cNvPr>
          <p:cNvSpPr>
            <a:spLocks noGrp="1"/>
          </p:cNvSpPr>
          <p:nvPr>
            <p:ph type="title"/>
          </p:nvPr>
        </p:nvSpPr>
        <p:spPr>
          <a:xfrm>
            <a:off x="1777702" y="438374"/>
            <a:ext cx="9601200" cy="1485900"/>
          </a:xfrm>
        </p:spPr>
        <p:txBody>
          <a:bodyPr/>
          <a:lstStyle/>
          <a:p>
            <a:r>
              <a:rPr lang="en-US" dirty="0"/>
              <a:t>Password Protected Accounts</a:t>
            </a:r>
          </a:p>
        </p:txBody>
      </p:sp>
      <p:pic>
        <p:nvPicPr>
          <p:cNvPr id="4" name="Content Placeholder 3">
            <a:extLst>
              <a:ext uri="{FF2B5EF4-FFF2-40B4-BE49-F238E27FC236}">
                <a16:creationId xmlns:a16="http://schemas.microsoft.com/office/drawing/2014/main" id="{460982DF-49B3-4699-AFDD-2885AF21672E}"/>
              </a:ext>
            </a:extLst>
          </p:cNvPr>
          <p:cNvPicPr>
            <a:picLocks noGrp="1" noChangeAspect="1"/>
          </p:cNvPicPr>
          <p:nvPr>
            <p:ph idx="1"/>
          </p:nvPr>
        </p:nvPicPr>
        <p:blipFill rotWithShape="1">
          <a:blip r:embed="rId3"/>
          <a:srcRect l="1" t="-6308" r="621" b="4931"/>
          <a:stretch/>
        </p:blipFill>
        <p:spPr>
          <a:xfrm>
            <a:off x="1645921" y="1043492"/>
            <a:ext cx="9864762" cy="5690795"/>
          </a:xfrm>
          <a:prstGeom prst="rect">
            <a:avLst/>
          </a:prstGeom>
        </p:spPr>
      </p:pic>
      <p:sp>
        <p:nvSpPr>
          <p:cNvPr id="6" name="TextBox 5">
            <a:extLst>
              <a:ext uri="{FF2B5EF4-FFF2-40B4-BE49-F238E27FC236}">
                <a16:creationId xmlns:a16="http://schemas.microsoft.com/office/drawing/2014/main" id="{EBCC56D5-CAC4-401E-8B50-4ECA3AAAF628}"/>
              </a:ext>
            </a:extLst>
          </p:cNvPr>
          <p:cNvSpPr txBox="1"/>
          <p:nvPr/>
        </p:nvSpPr>
        <p:spPr>
          <a:xfrm>
            <a:off x="1731983" y="5933209"/>
            <a:ext cx="1115126" cy="369332"/>
          </a:xfrm>
          <a:prstGeom prst="rect">
            <a:avLst/>
          </a:prstGeom>
          <a:noFill/>
        </p:spPr>
        <p:txBody>
          <a:bodyPr wrap="square" rtlCol="0">
            <a:spAutoFit/>
          </a:bodyPr>
          <a:lstStyle/>
          <a:p>
            <a:r>
              <a:rPr lang="en-US" dirty="0">
                <a:hlinkClick r:id="rId4" action="ppaction://hlinksldjump"/>
              </a:rPr>
              <a:t>Back to +</a:t>
            </a:r>
            <a:endParaRPr lang="en-US" dirty="0"/>
          </a:p>
        </p:txBody>
      </p:sp>
      <p:sp>
        <p:nvSpPr>
          <p:cNvPr id="7" name="TextBox 6">
            <a:extLst>
              <a:ext uri="{FF2B5EF4-FFF2-40B4-BE49-F238E27FC236}">
                <a16:creationId xmlns:a16="http://schemas.microsoft.com/office/drawing/2014/main" id="{B5468727-8655-42C3-A232-646C54161428}"/>
              </a:ext>
            </a:extLst>
          </p:cNvPr>
          <p:cNvSpPr txBox="1"/>
          <p:nvPr/>
        </p:nvSpPr>
        <p:spPr>
          <a:xfrm>
            <a:off x="9694718" y="6026727"/>
            <a:ext cx="1423555" cy="369332"/>
          </a:xfrm>
          <a:prstGeom prst="rect">
            <a:avLst/>
          </a:prstGeom>
          <a:noFill/>
        </p:spPr>
        <p:txBody>
          <a:bodyPr wrap="square" rtlCol="0">
            <a:spAutoFit/>
          </a:bodyPr>
          <a:lstStyle/>
          <a:p>
            <a:r>
              <a:rPr lang="en-US" dirty="0">
                <a:hlinkClick r:id="rId5" action="ppaction://hlinksldjump"/>
              </a:rPr>
              <a:t>Back to -</a:t>
            </a:r>
            <a:endParaRPr lang="en-US" dirty="0"/>
          </a:p>
        </p:txBody>
      </p:sp>
    </p:spTree>
    <p:extLst>
      <p:ext uri="{BB962C8B-B14F-4D97-AF65-F5344CB8AC3E}">
        <p14:creationId xmlns:p14="http://schemas.microsoft.com/office/powerpoint/2010/main" val="3109034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9085-7DCD-4968-8C3C-44DE63ECEAC1}"/>
              </a:ext>
            </a:extLst>
          </p:cNvPr>
          <p:cNvSpPr>
            <a:spLocks noGrp="1"/>
          </p:cNvSpPr>
          <p:nvPr>
            <p:ph type="title"/>
          </p:nvPr>
        </p:nvSpPr>
        <p:spPr>
          <a:xfrm>
            <a:off x="1613646" y="685801"/>
            <a:ext cx="9929309" cy="777240"/>
          </a:xfrm>
        </p:spPr>
        <p:txBody>
          <a:bodyPr/>
          <a:lstStyle/>
          <a:p>
            <a:r>
              <a:rPr lang="en-US" dirty="0"/>
              <a:t>What’s wrong with my input ?!!</a:t>
            </a:r>
          </a:p>
        </p:txBody>
      </p:sp>
      <p:pic>
        <p:nvPicPr>
          <p:cNvPr id="4" name="Content Placeholder 3">
            <a:extLst>
              <a:ext uri="{FF2B5EF4-FFF2-40B4-BE49-F238E27FC236}">
                <a16:creationId xmlns:a16="http://schemas.microsoft.com/office/drawing/2014/main" id="{0FB71D4B-DBC9-46E9-99CF-B89ED0B51012}"/>
              </a:ext>
            </a:extLst>
          </p:cNvPr>
          <p:cNvPicPr>
            <a:picLocks noGrp="1" noChangeAspect="1"/>
          </p:cNvPicPr>
          <p:nvPr>
            <p:ph idx="1"/>
          </p:nvPr>
        </p:nvPicPr>
        <p:blipFill rotWithShape="1">
          <a:blip r:embed="rId2"/>
          <a:srcRect b="4560"/>
          <a:stretch/>
        </p:blipFill>
        <p:spPr>
          <a:xfrm>
            <a:off x="1613647" y="1549102"/>
            <a:ext cx="9929308" cy="5066852"/>
          </a:xfrm>
          <a:prstGeom prst="rect">
            <a:avLst/>
          </a:prstGeom>
        </p:spPr>
      </p:pic>
    </p:spTree>
    <p:extLst>
      <p:ext uri="{BB962C8B-B14F-4D97-AF65-F5344CB8AC3E}">
        <p14:creationId xmlns:p14="http://schemas.microsoft.com/office/powerpoint/2010/main" val="44457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FB46-0EB8-4804-A2EC-09E336F32656}"/>
              </a:ext>
            </a:extLst>
          </p:cNvPr>
          <p:cNvSpPr>
            <a:spLocks noGrp="1"/>
          </p:cNvSpPr>
          <p:nvPr>
            <p:ph type="title"/>
          </p:nvPr>
        </p:nvSpPr>
        <p:spPr>
          <a:xfrm>
            <a:off x="1371600" y="685801"/>
            <a:ext cx="9601200" cy="884816"/>
          </a:xfrm>
        </p:spPr>
        <p:txBody>
          <a:bodyPr/>
          <a:lstStyle/>
          <a:p>
            <a:r>
              <a:rPr lang="en-US" dirty="0"/>
              <a:t>The hide/show option:</a:t>
            </a:r>
          </a:p>
        </p:txBody>
      </p:sp>
      <p:pic>
        <p:nvPicPr>
          <p:cNvPr id="4" name="Content Placeholder 3">
            <a:extLst>
              <a:ext uri="{FF2B5EF4-FFF2-40B4-BE49-F238E27FC236}">
                <a16:creationId xmlns:a16="http://schemas.microsoft.com/office/drawing/2014/main" id="{238F6F7E-E262-491A-A811-11AE9E7A0966}"/>
              </a:ext>
            </a:extLst>
          </p:cNvPr>
          <p:cNvPicPr>
            <a:picLocks noGrp="1" noChangeAspect="1"/>
          </p:cNvPicPr>
          <p:nvPr>
            <p:ph idx="1"/>
          </p:nvPr>
        </p:nvPicPr>
        <p:blipFill rotWithShape="1">
          <a:blip r:embed="rId2"/>
          <a:srcRect r="-333" b="4966"/>
          <a:stretch/>
        </p:blipFill>
        <p:spPr>
          <a:xfrm>
            <a:off x="1371600" y="1785770"/>
            <a:ext cx="9708776" cy="4528970"/>
          </a:xfrm>
          <a:prstGeom prst="rect">
            <a:avLst/>
          </a:prstGeom>
        </p:spPr>
      </p:pic>
    </p:spTree>
    <p:extLst>
      <p:ext uri="{BB962C8B-B14F-4D97-AF65-F5344CB8AC3E}">
        <p14:creationId xmlns:p14="http://schemas.microsoft.com/office/powerpoint/2010/main" val="2213177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51AF-A467-48CF-BA82-900C85C556E4}"/>
              </a:ext>
            </a:extLst>
          </p:cNvPr>
          <p:cNvSpPr>
            <a:spLocks noGrp="1"/>
          </p:cNvSpPr>
          <p:nvPr>
            <p:ph type="title"/>
          </p:nvPr>
        </p:nvSpPr>
        <p:spPr>
          <a:xfrm>
            <a:off x="1371600" y="685800"/>
            <a:ext cx="9601200" cy="841786"/>
          </a:xfrm>
        </p:spPr>
        <p:txBody>
          <a:bodyPr>
            <a:normAutofit fontScale="90000"/>
          </a:bodyPr>
          <a:lstStyle/>
          <a:p>
            <a:r>
              <a:rPr lang="en-US" dirty="0"/>
              <a:t>Default site change, Keep me logged in for:</a:t>
            </a:r>
          </a:p>
        </p:txBody>
      </p:sp>
      <p:pic>
        <p:nvPicPr>
          <p:cNvPr id="4" name="Content Placeholder 3">
            <a:extLst>
              <a:ext uri="{FF2B5EF4-FFF2-40B4-BE49-F238E27FC236}">
                <a16:creationId xmlns:a16="http://schemas.microsoft.com/office/drawing/2014/main" id="{5D17C58E-A92E-41DB-8BA2-E5AC87072615}"/>
              </a:ext>
            </a:extLst>
          </p:cNvPr>
          <p:cNvPicPr>
            <a:picLocks noGrp="1" noChangeAspect="1"/>
          </p:cNvPicPr>
          <p:nvPr>
            <p:ph idx="1"/>
          </p:nvPr>
        </p:nvPicPr>
        <p:blipFill rotWithShape="1">
          <a:blip r:embed="rId2"/>
          <a:srcRect b="5446"/>
          <a:stretch/>
        </p:blipFill>
        <p:spPr>
          <a:xfrm>
            <a:off x="1371600" y="1656678"/>
            <a:ext cx="9601200" cy="4668818"/>
          </a:xfrm>
          <a:prstGeom prst="rect">
            <a:avLst/>
          </a:prstGeom>
        </p:spPr>
      </p:pic>
      <p:sp>
        <p:nvSpPr>
          <p:cNvPr id="6" name="TextBox 5">
            <a:extLst>
              <a:ext uri="{FF2B5EF4-FFF2-40B4-BE49-F238E27FC236}">
                <a16:creationId xmlns:a16="http://schemas.microsoft.com/office/drawing/2014/main" id="{98F0A9A2-9696-4849-9E68-607627DBF849}"/>
              </a:ext>
            </a:extLst>
          </p:cNvPr>
          <p:cNvSpPr txBox="1"/>
          <p:nvPr/>
        </p:nvSpPr>
        <p:spPr>
          <a:xfrm>
            <a:off x="9694718" y="6026727"/>
            <a:ext cx="1423555" cy="369332"/>
          </a:xfrm>
          <a:prstGeom prst="rect">
            <a:avLst/>
          </a:prstGeom>
          <a:noFill/>
        </p:spPr>
        <p:txBody>
          <a:bodyPr wrap="square" rtlCol="0">
            <a:spAutoFit/>
          </a:bodyPr>
          <a:lstStyle/>
          <a:p>
            <a:r>
              <a:rPr lang="en-US" dirty="0">
                <a:hlinkClick r:id="rId3" action="ppaction://hlinksldjump"/>
              </a:rPr>
              <a:t>Back to -</a:t>
            </a:r>
            <a:endParaRPr lang="en-US" dirty="0"/>
          </a:p>
        </p:txBody>
      </p:sp>
      <p:sp>
        <p:nvSpPr>
          <p:cNvPr id="7" name="TextBox 6">
            <a:extLst>
              <a:ext uri="{FF2B5EF4-FFF2-40B4-BE49-F238E27FC236}">
                <a16:creationId xmlns:a16="http://schemas.microsoft.com/office/drawing/2014/main" id="{9E84D658-353C-4BD1-805C-69B9446825FC}"/>
              </a:ext>
            </a:extLst>
          </p:cNvPr>
          <p:cNvSpPr txBox="1"/>
          <p:nvPr/>
        </p:nvSpPr>
        <p:spPr>
          <a:xfrm flipH="1">
            <a:off x="2123901" y="6026727"/>
            <a:ext cx="1980508" cy="369332"/>
          </a:xfrm>
          <a:prstGeom prst="rect">
            <a:avLst/>
          </a:prstGeom>
          <a:noFill/>
        </p:spPr>
        <p:txBody>
          <a:bodyPr wrap="square" rtlCol="0">
            <a:spAutoFit/>
          </a:bodyPr>
          <a:lstStyle/>
          <a:p>
            <a:r>
              <a:rPr lang="en-US" dirty="0">
                <a:hlinkClick r:id="rId4" action="ppaction://hlinksldjump"/>
              </a:rPr>
              <a:t>Back to +</a:t>
            </a:r>
            <a:endParaRPr lang="en-US" dirty="0"/>
          </a:p>
        </p:txBody>
      </p:sp>
    </p:spTree>
    <p:extLst>
      <p:ext uri="{BB962C8B-B14F-4D97-AF65-F5344CB8AC3E}">
        <p14:creationId xmlns:p14="http://schemas.microsoft.com/office/powerpoint/2010/main" val="1246173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33EA-FE8C-4E2D-AD0F-0DB5A615472A}"/>
              </a:ext>
            </a:extLst>
          </p:cNvPr>
          <p:cNvSpPr>
            <a:spLocks noGrp="1"/>
          </p:cNvSpPr>
          <p:nvPr>
            <p:ph type="title"/>
          </p:nvPr>
        </p:nvSpPr>
        <p:spPr>
          <a:xfrm>
            <a:off x="1371600" y="685800"/>
            <a:ext cx="9601200" cy="820271"/>
          </a:xfrm>
        </p:spPr>
        <p:txBody>
          <a:bodyPr/>
          <a:lstStyle/>
          <a:p>
            <a:r>
              <a:rPr lang="en-US" dirty="0"/>
              <a:t>Inconsistency in Presentation of an ad:</a:t>
            </a:r>
          </a:p>
        </p:txBody>
      </p:sp>
      <p:pic>
        <p:nvPicPr>
          <p:cNvPr id="5" name="Content Placeholder 4">
            <a:extLst>
              <a:ext uri="{FF2B5EF4-FFF2-40B4-BE49-F238E27FC236}">
                <a16:creationId xmlns:a16="http://schemas.microsoft.com/office/drawing/2014/main" id="{E93A7105-805A-4007-BCEA-E87122F1C434}"/>
              </a:ext>
            </a:extLst>
          </p:cNvPr>
          <p:cNvPicPr>
            <a:picLocks noGrp="1" noChangeAspect="1"/>
          </p:cNvPicPr>
          <p:nvPr>
            <p:ph sz="half" idx="1"/>
          </p:nvPr>
        </p:nvPicPr>
        <p:blipFill rotWithShape="1">
          <a:blip r:embed="rId3"/>
          <a:srcRect r="-245" b="4558"/>
          <a:stretch/>
        </p:blipFill>
        <p:spPr>
          <a:xfrm>
            <a:off x="1371600" y="1613647"/>
            <a:ext cx="4641925" cy="4464424"/>
          </a:xfrm>
          <a:prstGeom prst="rect">
            <a:avLst/>
          </a:prstGeom>
        </p:spPr>
      </p:pic>
      <p:pic>
        <p:nvPicPr>
          <p:cNvPr id="6" name="Content Placeholder 5">
            <a:extLst>
              <a:ext uri="{FF2B5EF4-FFF2-40B4-BE49-F238E27FC236}">
                <a16:creationId xmlns:a16="http://schemas.microsoft.com/office/drawing/2014/main" id="{AEED9D52-76DC-421D-8047-205FE2F409A2}"/>
              </a:ext>
            </a:extLst>
          </p:cNvPr>
          <p:cNvPicPr>
            <a:picLocks noGrp="1" noChangeAspect="1"/>
          </p:cNvPicPr>
          <p:nvPr>
            <p:ph sz="half" idx="2"/>
          </p:nvPr>
        </p:nvPicPr>
        <p:blipFill rotWithShape="1">
          <a:blip r:embed="rId4"/>
          <a:srcRect b="4359"/>
          <a:stretch/>
        </p:blipFill>
        <p:spPr>
          <a:xfrm>
            <a:off x="6379285" y="1613648"/>
            <a:ext cx="4593515" cy="4464424"/>
          </a:xfrm>
          <a:prstGeom prst="rect">
            <a:avLst/>
          </a:prstGeom>
        </p:spPr>
      </p:pic>
      <p:sp>
        <p:nvSpPr>
          <p:cNvPr id="8" name="TextBox 7">
            <a:extLst>
              <a:ext uri="{FF2B5EF4-FFF2-40B4-BE49-F238E27FC236}">
                <a16:creationId xmlns:a16="http://schemas.microsoft.com/office/drawing/2014/main" id="{E13F1CFC-7CB5-46DE-94E9-5D93B6BF8572}"/>
              </a:ext>
            </a:extLst>
          </p:cNvPr>
          <p:cNvSpPr txBox="1"/>
          <p:nvPr/>
        </p:nvSpPr>
        <p:spPr>
          <a:xfrm>
            <a:off x="9694718" y="6026727"/>
            <a:ext cx="1423555" cy="369332"/>
          </a:xfrm>
          <a:prstGeom prst="rect">
            <a:avLst/>
          </a:prstGeom>
          <a:noFill/>
        </p:spPr>
        <p:txBody>
          <a:bodyPr wrap="square" rtlCol="0">
            <a:spAutoFit/>
          </a:bodyPr>
          <a:lstStyle/>
          <a:p>
            <a:r>
              <a:rPr lang="en-US" dirty="0">
                <a:hlinkClick r:id="rId5" action="ppaction://hlinksldjump"/>
              </a:rPr>
              <a:t>Back to -</a:t>
            </a:r>
            <a:endParaRPr lang="en-US" dirty="0"/>
          </a:p>
        </p:txBody>
      </p:sp>
    </p:spTree>
    <p:extLst>
      <p:ext uri="{BB962C8B-B14F-4D97-AF65-F5344CB8AC3E}">
        <p14:creationId xmlns:p14="http://schemas.microsoft.com/office/powerpoint/2010/main" val="338133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9740-F9B9-4F32-8B69-9EBA7D2F6A21}"/>
              </a:ext>
            </a:extLst>
          </p:cNvPr>
          <p:cNvSpPr>
            <a:spLocks noGrp="1"/>
          </p:cNvSpPr>
          <p:nvPr>
            <p:ph type="title"/>
          </p:nvPr>
        </p:nvSpPr>
        <p:spPr>
          <a:xfrm>
            <a:off x="184638" y="246185"/>
            <a:ext cx="4888524" cy="870438"/>
          </a:xfrm>
        </p:spPr>
        <p:txBody>
          <a:bodyPr/>
          <a:lstStyle/>
          <a:p>
            <a:r>
              <a:rPr lang="en-US" sz="3600" b="1">
                <a:solidFill>
                  <a:schemeClr val="bg1"/>
                </a:solidFill>
              </a:rPr>
              <a:t>Craigslist</a:t>
            </a:r>
            <a:br>
              <a:rPr lang="en-US" sz="1600"/>
            </a:br>
            <a:r>
              <a:rPr lang="en-US" sz="1600" b="1" u="sng">
                <a:solidFill>
                  <a:schemeClr val="accent5">
                    <a:lumMod val="50000"/>
                  </a:schemeClr>
                </a:solidFill>
              </a:rPr>
              <a:t>https://boston.craigslist.org/</a:t>
            </a:r>
            <a:endParaRPr lang="en-US" sz="1600" b="1" u="sng" dirty="0">
              <a:solidFill>
                <a:schemeClr val="accent5">
                  <a:lumMod val="50000"/>
                </a:schemeClr>
              </a:solidFill>
            </a:endParaRPr>
          </a:p>
        </p:txBody>
      </p:sp>
      <p:pic>
        <p:nvPicPr>
          <p:cNvPr id="7" name="Content Placeholder 6">
            <a:extLst>
              <a:ext uri="{FF2B5EF4-FFF2-40B4-BE49-F238E27FC236}">
                <a16:creationId xmlns:a16="http://schemas.microsoft.com/office/drawing/2014/main" id="{398656B7-0CF8-425A-B202-282A81CB4CED}"/>
              </a:ext>
            </a:extLst>
          </p:cNvPr>
          <p:cNvPicPr>
            <a:picLocks noGrp="1" noChangeAspect="1"/>
          </p:cNvPicPr>
          <p:nvPr>
            <p:ph idx="1"/>
          </p:nvPr>
        </p:nvPicPr>
        <p:blipFill rotWithShape="1">
          <a:blip r:embed="rId3"/>
          <a:srcRect l="27572" t="6720" r="27385" b="4806"/>
          <a:stretch/>
        </p:blipFill>
        <p:spPr>
          <a:xfrm>
            <a:off x="6443898" y="624255"/>
            <a:ext cx="4862205" cy="5372100"/>
          </a:xfrm>
          <a:prstGeom prst="rect">
            <a:avLst/>
          </a:prstGeom>
        </p:spPr>
      </p:pic>
      <p:sp>
        <p:nvSpPr>
          <p:cNvPr id="4" name="Text Placeholder 3">
            <a:extLst>
              <a:ext uri="{FF2B5EF4-FFF2-40B4-BE49-F238E27FC236}">
                <a16:creationId xmlns:a16="http://schemas.microsoft.com/office/drawing/2014/main" id="{640B0753-8768-4EA7-91D3-286A27906B48}"/>
              </a:ext>
            </a:extLst>
          </p:cNvPr>
          <p:cNvSpPr>
            <a:spLocks noGrp="1"/>
          </p:cNvSpPr>
          <p:nvPr>
            <p:ph type="body" sz="half" idx="2"/>
          </p:nvPr>
        </p:nvSpPr>
        <p:spPr>
          <a:xfrm>
            <a:off x="184638" y="1116623"/>
            <a:ext cx="4888524" cy="5310554"/>
          </a:xfrm>
        </p:spPr>
        <p:txBody>
          <a:bodyPr>
            <a:noAutofit/>
          </a:bodyPr>
          <a:lstStyle/>
          <a:p>
            <a:pPr marL="285750" indent="-285750">
              <a:buFont typeface="Wingdings" panose="05000000000000000000" pitchFamily="2" charset="2"/>
              <a:buChar char="q"/>
            </a:pPr>
            <a:r>
              <a:rPr lang="en-US" sz="1900">
                <a:solidFill>
                  <a:schemeClr val="bg1"/>
                </a:solidFill>
              </a:rPr>
              <a:t>The site serves more than 20 billion page views per month, putting it in 72nd place overall among websites worldwide and 11th place overall among websites in the United States (per </a:t>
            </a:r>
            <a:r>
              <a:rPr lang="en-US" sz="1900">
                <a:solidFill>
                  <a:schemeClr val="bg1">
                    <a:lumMod val="85000"/>
                  </a:schemeClr>
                </a:solidFill>
                <a:hlinkClick r:id="rId4" tooltip="Alexa.com"/>
              </a:rPr>
              <a:t>Alexa.com</a:t>
            </a:r>
            <a:r>
              <a:rPr lang="en-US" sz="1900">
                <a:solidFill>
                  <a:schemeClr val="bg1"/>
                </a:solidFill>
              </a:rPr>
              <a:t> on June 28, 2016), with more than 49.4 million unique monthly visitors in the United States alone (per </a:t>
            </a:r>
            <a:r>
              <a:rPr lang="en-US" sz="1900">
                <a:solidFill>
                  <a:schemeClr val="accent2">
                    <a:lumMod val="20000"/>
                    <a:lumOff val="80000"/>
                  </a:schemeClr>
                </a:solidFill>
                <a:hlinkClick r:id="rId5" tooltip="Compete.com"/>
              </a:rPr>
              <a:t>Compete.com</a:t>
            </a:r>
            <a:r>
              <a:rPr lang="en-US" sz="1900">
                <a:solidFill>
                  <a:schemeClr val="bg1"/>
                </a:solidFill>
              </a:rPr>
              <a:t> on January 8, 2010). </a:t>
            </a:r>
          </a:p>
          <a:p>
            <a:pPr marL="285750" indent="-285750">
              <a:buFont typeface="Wingdings" panose="05000000000000000000" pitchFamily="2" charset="2"/>
              <a:buChar char="q"/>
            </a:pPr>
            <a:r>
              <a:rPr lang="en-US" sz="1900">
                <a:solidFill>
                  <a:schemeClr val="bg1"/>
                </a:solidFill>
              </a:rPr>
              <a:t>With more than 80 million new classified advertisements each month, Craigslist is the leading classifieds service in any medium. The site receives more than 2 million new job listings each month, making it one of the top job boards in the world.</a:t>
            </a:r>
            <a:endParaRPr lang="en-US" sz="1900" dirty="0">
              <a:solidFill>
                <a:schemeClr val="bg1"/>
              </a:solidFill>
            </a:endParaRPr>
          </a:p>
        </p:txBody>
      </p:sp>
    </p:spTree>
    <p:extLst>
      <p:ext uri="{BB962C8B-B14F-4D97-AF65-F5344CB8AC3E}">
        <p14:creationId xmlns:p14="http://schemas.microsoft.com/office/powerpoint/2010/main" val="3135684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effectLst/>
        </p:spPr>
      </p:sp>
      <p:sp>
        <p:nvSpPr>
          <p:cNvPr id="11" name="Rectangle 10" title="Side ba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6321" y="321731"/>
            <a:ext cx="10833946" cy="613165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4">
            <a:extLst>
              <a:ext uri="{FF2B5EF4-FFF2-40B4-BE49-F238E27FC236}">
                <a16:creationId xmlns:a16="http://schemas.microsoft.com/office/drawing/2014/main" id="{046C80AF-B7BB-4F5D-824B-772941F7FFC1}"/>
              </a:ext>
            </a:extLst>
          </p:cNvPr>
          <p:cNvPicPr>
            <a:picLocks noGrp="1" noChangeAspect="1"/>
          </p:cNvPicPr>
          <p:nvPr>
            <p:ph idx="1"/>
          </p:nvPr>
        </p:nvPicPr>
        <p:blipFill rotWithShape="1">
          <a:blip r:embed="rId2"/>
          <a:srcRect l="26064" t="7067" r="28413" b="4800"/>
          <a:stretch/>
        </p:blipFill>
        <p:spPr>
          <a:xfrm>
            <a:off x="4228915" y="965197"/>
            <a:ext cx="4448754" cy="4844721"/>
          </a:xfrm>
          <a:prstGeom prst="rect">
            <a:avLst/>
          </a:prstGeom>
        </p:spPr>
      </p:pic>
      <p:sp>
        <p:nvSpPr>
          <p:cNvPr id="5" name="Rectangle 4">
            <a:extLst>
              <a:ext uri="{FF2B5EF4-FFF2-40B4-BE49-F238E27FC236}">
                <a16:creationId xmlns:a16="http://schemas.microsoft.com/office/drawing/2014/main" id="{627A3B20-AD31-47E6-8840-E0DB176B76EE}"/>
              </a:ext>
            </a:extLst>
          </p:cNvPr>
          <p:cNvSpPr/>
          <p:nvPr/>
        </p:nvSpPr>
        <p:spPr>
          <a:xfrm>
            <a:off x="1426281" y="6453385"/>
            <a:ext cx="668773" cy="369332"/>
          </a:xfrm>
          <a:prstGeom prst="rect">
            <a:avLst/>
          </a:prstGeom>
        </p:spPr>
        <p:txBody>
          <a:bodyPr wrap="none">
            <a:spAutoFit/>
          </a:bodyPr>
          <a:lstStyle/>
          <a:p>
            <a:r>
              <a:rPr lang="en-US" u="sng" dirty="0">
                <a:hlinkClick r:id="rId3" action="ppaction://hlinksldjump"/>
              </a:rPr>
              <a:t>Back</a:t>
            </a:r>
            <a:endParaRPr lang="en-US" dirty="0"/>
          </a:p>
        </p:txBody>
      </p:sp>
      <p:sp>
        <p:nvSpPr>
          <p:cNvPr id="7" name="TextBox 6">
            <a:extLst>
              <a:ext uri="{FF2B5EF4-FFF2-40B4-BE49-F238E27FC236}">
                <a16:creationId xmlns:a16="http://schemas.microsoft.com/office/drawing/2014/main" id="{1665C843-2496-4F08-9A6E-A13DA1D0B385}"/>
              </a:ext>
            </a:extLst>
          </p:cNvPr>
          <p:cNvSpPr txBox="1"/>
          <p:nvPr/>
        </p:nvSpPr>
        <p:spPr>
          <a:xfrm>
            <a:off x="9694718" y="6026727"/>
            <a:ext cx="1423555" cy="369332"/>
          </a:xfrm>
          <a:prstGeom prst="rect">
            <a:avLst/>
          </a:prstGeom>
          <a:noFill/>
        </p:spPr>
        <p:txBody>
          <a:bodyPr wrap="square" rtlCol="0">
            <a:spAutoFit/>
          </a:bodyPr>
          <a:lstStyle/>
          <a:p>
            <a:r>
              <a:rPr lang="en-US" dirty="0">
                <a:hlinkClick r:id="rId3" action="ppaction://hlinksldjump"/>
              </a:rPr>
              <a:t>Back to -</a:t>
            </a:r>
            <a:endParaRPr lang="en-US" dirty="0"/>
          </a:p>
        </p:txBody>
      </p:sp>
    </p:spTree>
    <p:extLst>
      <p:ext uri="{BB962C8B-B14F-4D97-AF65-F5344CB8AC3E}">
        <p14:creationId xmlns:p14="http://schemas.microsoft.com/office/powerpoint/2010/main" val="1358210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4561-499D-459B-BAEA-8999D38254B3}"/>
              </a:ext>
            </a:extLst>
          </p:cNvPr>
          <p:cNvSpPr>
            <a:spLocks noGrp="1"/>
          </p:cNvSpPr>
          <p:nvPr>
            <p:ph type="title"/>
          </p:nvPr>
        </p:nvSpPr>
        <p:spPr>
          <a:xfrm>
            <a:off x="1371600" y="685800"/>
            <a:ext cx="9601200" cy="723452"/>
          </a:xfrm>
        </p:spPr>
        <p:txBody>
          <a:bodyPr/>
          <a:lstStyle/>
          <a:p>
            <a:r>
              <a:rPr lang="en-US" dirty="0"/>
              <a:t>Favorites option: </a:t>
            </a:r>
          </a:p>
        </p:txBody>
      </p:sp>
      <p:pic>
        <p:nvPicPr>
          <p:cNvPr id="4" name="Content Placeholder 3">
            <a:extLst>
              <a:ext uri="{FF2B5EF4-FFF2-40B4-BE49-F238E27FC236}">
                <a16:creationId xmlns:a16="http://schemas.microsoft.com/office/drawing/2014/main" id="{F4371632-1DC1-4FAC-8D7C-9BB25AD6462F}"/>
              </a:ext>
            </a:extLst>
          </p:cNvPr>
          <p:cNvPicPr>
            <a:picLocks noGrp="1" noChangeAspect="1"/>
          </p:cNvPicPr>
          <p:nvPr>
            <p:ph idx="1"/>
          </p:nvPr>
        </p:nvPicPr>
        <p:blipFill rotWithShape="1">
          <a:blip r:embed="rId3"/>
          <a:srcRect l="1" r="621" b="4631"/>
          <a:stretch/>
        </p:blipFill>
        <p:spPr>
          <a:xfrm>
            <a:off x="1371600" y="1538344"/>
            <a:ext cx="9601199" cy="4851698"/>
          </a:xfrm>
          <a:prstGeom prst="rect">
            <a:avLst/>
          </a:prstGeom>
        </p:spPr>
      </p:pic>
      <p:sp>
        <p:nvSpPr>
          <p:cNvPr id="5" name="Rectangle 4">
            <a:extLst>
              <a:ext uri="{FF2B5EF4-FFF2-40B4-BE49-F238E27FC236}">
                <a16:creationId xmlns:a16="http://schemas.microsoft.com/office/drawing/2014/main" id="{97BF0B3D-0DEB-420E-8DA1-D5D56C92A070}"/>
              </a:ext>
            </a:extLst>
          </p:cNvPr>
          <p:cNvSpPr/>
          <p:nvPr/>
        </p:nvSpPr>
        <p:spPr>
          <a:xfrm>
            <a:off x="1037213" y="6390042"/>
            <a:ext cx="668773" cy="369332"/>
          </a:xfrm>
          <a:prstGeom prst="rect">
            <a:avLst/>
          </a:prstGeom>
        </p:spPr>
        <p:txBody>
          <a:bodyPr wrap="none">
            <a:spAutoFit/>
          </a:bodyPr>
          <a:lstStyle/>
          <a:p>
            <a:r>
              <a:rPr lang="en-US" u="sng" dirty="0">
                <a:hlinkClick r:id="rId4" action="ppaction://hlinksldjump"/>
              </a:rPr>
              <a:t>Back</a:t>
            </a:r>
            <a:endParaRPr lang="en-US" dirty="0"/>
          </a:p>
        </p:txBody>
      </p:sp>
      <p:sp>
        <p:nvSpPr>
          <p:cNvPr id="6" name="TextBox 5">
            <a:extLst>
              <a:ext uri="{FF2B5EF4-FFF2-40B4-BE49-F238E27FC236}">
                <a16:creationId xmlns:a16="http://schemas.microsoft.com/office/drawing/2014/main" id="{79C5404A-C288-4F32-B686-FB0B6D16CE5B}"/>
              </a:ext>
            </a:extLst>
          </p:cNvPr>
          <p:cNvSpPr txBox="1"/>
          <p:nvPr/>
        </p:nvSpPr>
        <p:spPr>
          <a:xfrm>
            <a:off x="10671464" y="6390042"/>
            <a:ext cx="1423555" cy="369332"/>
          </a:xfrm>
          <a:prstGeom prst="rect">
            <a:avLst/>
          </a:prstGeom>
          <a:noFill/>
        </p:spPr>
        <p:txBody>
          <a:bodyPr wrap="square" rtlCol="0">
            <a:spAutoFit/>
          </a:bodyPr>
          <a:lstStyle/>
          <a:p>
            <a:r>
              <a:rPr lang="en-US" dirty="0">
                <a:hlinkClick r:id="rId4" action="ppaction://hlinksldjump"/>
              </a:rPr>
              <a:t>Back to -</a:t>
            </a:r>
            <a:endParaRPr lang="en-US" dirty="0"/>
          </a:p>
        </p:txBody>
      </p:sp>
    </p:spTree>
    <p:extLst>
      <p:ext uri="{BB962C8B-B14F-4D97-AF65-F5344CB8AC3E}">
        <p14:creationId xmlns:p14="http://schemas.microsoft.com/office/powerpoint/2010/main" val="104806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AAFD-A182-42F0-A139-13DB02E87E8B}"/>
              </a:ext>
            </a:extLst>
          </p:cNvPr>
          <p:cNvSpPr>
            <a:spLocks noGrp="1"/>
          </p:cNvSpPr>
          <p:nvPr>
            <p:ph type="title"/>
          </p:nvPr>
        </p:nvSpPr>
        <p:spPr>
          <a:xfrm>
            <a:off x="1371600" y="685799"/>
            <a:ext cx="9601200" cy="1164515"/>
          </a:xfrm>
        </p:spPr>
        <p:txBody>
          <a:bodyPr>
            <a:normAutofit fontScale="90000"/>
          </a:bodyPr>
          <a:lstStyle/>
          <a:p>
            <a:r>
              <a:rPr lang="en-US" dirty="0"/>
              <a:t>Improvements to overcome flaws and Overall Enhancements</a:t>
            </a:r>
          </a:p>
        </p:txBody>
      </p:sp>
      <p:sp>
        <p:nvSpPr>
          <p:cNvPr id="3" name="Content Placeholder 2">
            <a:extLst>
              <a:ext uri="{FF2B5EF4-FFF2-40B4-BE49-F238E27FC236}">
                <a16:creationId xmlns:a16="http://schemas.microsoft.com/office/drawing/2014/main" id="{3614F6A8-B797-4DEF-8D95-7A4B7438257A}"/>
              </a:ext>
            </a:extLst>
          </p:cNvPr>
          <p:cNvSpPr>
            <a:spLocks noGrp="1"/>
          </p:cNvSpPr>
          <p:nvPr>
            <p:ph idx="1"/>
          </p:nvPr>
        </p:nvSpPr>
        <p:spPr>
          <a:xfrm>
            <a:off x="1371600" y="1947134"/>
            <a:ext cx="9601200" cy="4679577"/>
          </a:xfrm>
        </p:spPr>
        <p:txBody>
          <a:bodyPr>
            <a:normAutofit lnSpcReduction="10000"/>
          </a:bodyPr>
          <a:lstStyle/>
          <a:p>
            <a:r>
              <a:rPr lang="en-US" sz="2400" dirty="0"/>
              <a:t>Little More use of icons would improve usability </a:t>
            </a:r>
          </a:p>
          <a:p>
            <a:r>
              <a:rPr lang="en-US" sz="2400" dirty="0"/>
              <a:t>Display an “image not available” stating image wherever needed maintains consistency in design </a:t>
            </a:r>
          </a:p>
          <a:p>
            <a:r>
              <a:rPr lang="en-US" sz="2400" dirty="0"/>
              <a:t>Highlight the advanced search options would makes them more usable</a:t>
            </a:r>
          </a:p>
          <a:p>
            <a:r>
              <a:rPr lang="en-US" sz="2400" dirty="0"/>
              <a:t>Changing Color contrast for save option for a post to make it usable for customers with low vision support</a:t>
            </a:r>
          </a:p>
          <a:p>
            <a:r>
              <a:rPr lang="en-US" sz="2400" dirty="0"/>
              <a:t>Always showing the thumb nails of images of an ad for 0-n images</a:t>
            </a:r>
          </a:p>
          <a:p>
            <a:r>
              <a:rPr lang="en-US" sz="2400" dirty="0"/>
              <a:t>Adding a Carousal option for images of every post in the listings page would make customers to have quick view of the product before getting into other details</a:t>
            </a:r>
          </a:p>
          <a:p>
            <a:pPr marL="0" indent="0">
              <a:buNone/>
            </a:pPr>
            <a:r>
              <a:rPr lang="en-US" sz="1800" dirty="0"/>
              <a:t>**Considering the goal of Craigslist, I have stated these improvements</a:t>
            </a:r>
          </a:p>
          <a:p>
            <a:endParaRPr lang="en-US" dirty="0"/>
          </a:p>
        </p:txBody>
      </p:sp>
    </p:spTree>
    <p:extLst>
      <p:ext uri="{BB962C8B-B14F-4D97-AF65-F5344CB8AC3E}">
        <p14:creationId xmlns:p14="http://schemas.microsoft.com/office/powerpoint/2010/main" val="301147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48D48-3F0B-456E-9F54-E0BB8B789945}"/>
              </a:ext>
            </a:extLst>
          </p:cNvPr>
          <p:cNvSpPr>
            <a:spLocks noGrp="1"/>
          </p:cNvSpPr>
          <p:nvPr>
            <p:ph type="title"/>
          </p:nvPr>
        </p:nvSpPr>
        <p:spPr>
          <a:xfrm>
            <a:off x="1371600" y="685800"/>
            <a:ext cx="9601200" cy="1282849"/>
          </a:xfrm>
        </p:spPr>
        <p:txBody>
          <a:bodyPr>
            <a:normAutofit fontScale="90000"/>
          </a:bodyPr>
          <a:lstStyle/>
          <a:p>
            <a:r>
              <a:rPr lang="en-US" dirty="0"/>
              <a:t>Improvements to overcome flaws and Overall Enhancements: (Contd.)</a:t>
            </a:r>
          </a:p>
        </p:txBody>
      </p:sp>
      <p:sp>
        <p:nvSpPr>
          <p:cNvPr id="4" name="TextBox 3">
            <a:extLst>
              <a:ext uri="{FF2B5EF4-FFF2-40B4-BE49-F238E27FC236}">
                <a16:creationId xmlns:a16="http://schemas.microsoft.com/office/drawing/2014/main" id="{C163B5C9-3FDD-4431-8A0E-80CC533C3B2A}"/>
              </a:ext>
            </a:extLst>
          </p:cNvPr>
          <p:cNvSpPr txBox="1"/>
          <p:nvPr/>
        </p:nvSpPr>
        <p:spPr>
          <a:xfrm>
            <a:off x="1371600" y="2226832"/>
            <a:ext cx="10381129" cy="4431983"/>
          </a:xfrm>
          <a:prstGeom prst="rect">
            <a:avLst/>
          </a:prstGeom>
          <a:noFill/>
        </p:spPr>
        <p:txBody>
          <a:bodyPr wrap="square" rtlCol="0">
            <a:spAutoFit/>
          </a:bodyPr>
          <a:lstStyle/>
          <a:p>
            <a:pPr marL="285750" indent="-285750">
              <a:buFont typeface="Wingdings" panose="05000000000000000000" pitchFamily="2" charset="2"/>
              <a:buChar char="§"/>
            </a:pPr>
            <a:r>
              <a:rPr lang="en-US" sz="2400" dirty="0"/>
              <a:t>Removing ambiguity in the links on the first page </a:t>
            </a:r>
          </a:p>
          <a:p>
            <a:pPr marL="285750" indent="-285750">
              <a:buFont typeface="Wingdings" panose="05000000000000000000" pitchFamily="2" charset="2"/>
              <a:buChar char="§"/>
            </a:pPr>
            <a:r>
              <a:rPr lang="en-US" sz="2400" dirty="0"/>
              <a:t>Giving examples of an ideal password would help naïve users</a:t>
            </a:r>
          </a:p>
          <a:p>
            <a:pPr marL="285750" indent="-285750">
              <a:buFont typeface="Wingdings" panose="05000000000000000000" pitchFamily="2" charset="2"/>
              <a:buChar char="§"/>
            </a:pPr>
            <a:r>
              <a:rPr lang="en-US" sz="2400" dirty="0"/>
              <a:t>Increasing the size of panel headings in the account homepage would make it clear to select</a:t>
            </a:r>
          </a:p>
          <a:p>
            <a:pPr marL="285750" indent="-285750">
              <a:buFont typeface="Wingdings" panose="05000000000000000000" pitchFamily="2" charset="2"/>
              <a:buChar char="§"/>
            </a:pPr>
            <a:r>
              <a:rPr lang="en-US" sz="2400" dirty="0"/>
              <a:t>Rather than providing basic anchor elements, buttons or customized hyperlinks for Previous and Next ad links</a:t>
            </a:r>
          </a:p>
          <a:p>
            <a:pPr marL="285750" indent="-285750">
              <a:buFont typeface="Wingdings" panose="05000000000000000000" pitchFamily="2" charset="2"/>
              <a:buChar char="§"/>
            </a:pPr>
            <a:r>
              <a:rPr lang="en-US" sz="2400" dirty="0"/>
              <a:t>A better alternative to present options to select region on the homepage, rather than titles for &lt;a&gt;s</a:t>
            </a:r>
          </a:p>
          <a:p>
            <a:pPr marL="285750" indent="-285750">
              <a:buFont typeface="Wingdings" panose="05000000000000000000" pitchFamily="2" charset="2"/>
              <a:buChar char="§"/>
            </a:pPr>
            <a:r>
              <a:rPr lang="en-US" sz="2400" dirty="0"/>
              <a:t>Proper placement of buttons such as </a:t>
            </a:r>
            <a:r>
              <a:rPr lang="en-US" sz="2400" dirty="0" err="1"/>
              <a:t>bestof</a:t>
            </a:r>
            <a:r>
              <a:rPr lang="en-US" sz="2400" dirty="0"/>
              <a:t>, email to friend, reply dealer, show contact info would help in overall user experience</a:t>
            </a:r>
          </a:p>
          <a:p>
            <a:endParaRPr lang="en-US" sz="2400" dirty="0"/>
          </a:p>
          <a:p>
            <a:r>
              <a:rPr lang="en-US" dirty="0"/>
              <a:t>**Considering the goal of Craigslist, I have stated these improvements</a:t>
            </a:r>
          </a:p>
        </p:txBody>
      </p:sp>
    </p:spTree>
    <p:extLst>
      <p:ext uri="{BB962C8B-B14F-4D97-AF65-F5344CB8AC3E}">
        <p14:creationId xmlns:p14="http://schemas.microsoft.com/office/powerpoint/2010/main" val="582394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6AF7-BE3E-4894-9C09-B1996E2DAE0B}"/>
              </a:ext>
            </a:extLst>
          </p:cNvPr>
          <p:cNvSpPr>
            <a:spLocks noGrp="1"/>
          </p:cNvSpPr>
          <p:nvPr>
            <p:ph type="title"/>
          </p:nvPr>
        </p:nvSpPr>
        <p:spPr>
          <a:xfrm>
            <a:off x="1371600" y="814892"/>
            <a:ext cx="9601200" cy="809513"/>
          </a:xfrm>
        </p:spPr>
        <p:txBody>
          <a:bodyPr/>
          <a:lstStyle/>
          <a:p>
            <a:r>
              <a:rPr lang="en-US" dirty="0"/>
              <a:t>Moonshot ideas:</a:t>
            </a:r>
          </a:p>
        </p:txBody>
      </p:sp>
      <p:sp>
        <p:nvSpPr>
          <p:cNvPr id="3" name="TextBox 2">
            <a:extLst>
              <a:ext uri="{FF2B5EF4-FFF2-40B4-BE49-F238E27FC236}">
                <a16:creationId xmlns:a16="http://schemas.microsoft.com/office/drawing/2014/main" id="{AC2E4EAD-7B8C-4A72-9EA8-7F51492EAC92}"/>
              </a:ext>
            </a:extLst>
          </p:cNvPr>
          <p:cNvSpPr txBox="1"/>
          <p:nvPr/>
        </p:nvSpPr>
        <p:spPr>
          <a:xfrm>
            <a:off x="1371600" y="2226833"/>
            <a:ext cx="10171355" cy="1384995"/>
          </a:xfrm>
          <a:prstGeom prst="rect">
            <a:avLst/>
          </a:prstGeom>
          <a:noFill/>
        </p:spPr>
        <p:txBody>
          <a:bodyPr wrap="square" rtlCol="0">
            <a:spAutoFit/>
          </a:bodyPr>
          <a:lstStyle/>
          <a:p>
            <a:pPr marL="457200" indent="-457200">
              <a:buClr>
                <a:schemeClr val="tx1">
                  <a:lumMod val="65000"/>
                  <a:lumOff val="35000"/>
                </a:schemeClr>
              </a:buClr>
              <a:buFont typeface="Wingdings" panose="05000000000000000000" pitchFamily="2" charset="2"/>
              <a:buChar char="v"/>
            </a:pPr>
            <a:r>
              <a:rPr lang="en-US" sz="2800" dirty="0"/>
              <a:t>Image and/or finger print as password</a:t>
            </a:r>
          </a:p>
          <a:p>
            <a:pPr marL="457200" indent="-457200">
              <a:buClr>
                <a:schemeClr val="tx1">
                  <a:lumMod val="65000"/>
                  <a:lumOff val="35000"/>
                </a:schemeClr>
              </a:buClr>
              <a:buFont typeface="Wingdings" panose="05000000000000000000" pitchFamily="2" charset="2"/>
              <a:buChar char="v"/>
            </a:pPr>
            <a:r>
              <a:rPr lang="en-US" sz="2800" dirty="0"/>
              <a:t>Pickup and service drones</a:t>
            </a:r>
          </a:p>
          <a:p>
            <a:pPr marL="457200" indent="-457200">
              <a:buClr>
                <a:schemeClr val="tx1">
                  <a:lumMod val="65000"/>
                  <a:lumOff val="35000"/>
                </a:schemeClr>
              </a:buClr>
              <a:buFont typeface="Wingdings" panose="05000000000000000000" pitchFamily="2" charset="2"/>
              <a:buChar char="v"/>
            </a:pPr>
            <a:r>
              <a:rPr lang="en-US" sz="2800" dirty="0"/>
              <a:t>Image recognition and suggest buying on craigslist</a:t>
            </a:r>
          </a:p>
        </p:txBody>
      </p:sp>
    </p:spTree>
    <p:extLst>
      <p:ext uri="{BB962C8B-B14F-4D97-AF65-F5344CB8AC3E}">
        <p14:creationId xmlns:p14="http://schemas.microsoft.com/office/powerpoint/2010/main" val="3539406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effectLst/>
        </p:spPr>
      </p:sp>
      <p:sp>
        <p:nvSpPr>
          <p:cNvPr id="12" name="Rectangle 11" title="Side bar">
            <a:extLst>
              <a:ext uri="{FF2B5EF4-FFF2-40B4-BE49-F238E27FC236}">
                <a16:creationId xmlns:a16="http://schemas.microsoft.com/office/drawing/2014/main" id="{C5F79084-E805-48DA-8EAC-CD5FD493EE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DAFA00B9-19D3-47A4-B3EC-3973F2B81227}"/>
              </a:ext>
            </a:extLst>
          </p:cNvPr>
          <p:cNvPicPr>
            <a:picLocks noGrp="1" noChangeAspect="1"/>
          </p:cNvPicPr>
          <p:nvPr>
            <p:ph idx="1"/>
          </p:nvPr>
        </p:nvPicPr>
        <p:blipFill rotWithShape="1">
          <a:blip r:embed="rId3"/>
          <a:srcRect t="1039" b="14173"/>
          <a:stretch/>
        </p:blipFill>
        <p:spPr>
          <a:xfrm>
            <a:off x="1036321" y="321732"/>
            <a:ext cx="10833946" cy="6131653"/>
          </a:xfrm>
          <a:prstGeom prst="rect">
            <a:avLst/>
          </a:prstGeom>
        </p:spPr>
      </p:pic>
    </p:spTree>
    <p:extLst>
      <p:ext uri="{BB962C8B-B14F-4D97-AF65-F5344CB8AC3E}">
        <p14:creationId xmlns:p14="http://schemas.microsoft.com/office/powerpoint/2010/main" val="352506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5611-E5A6-4BAD-9ACF-11B6805AAE02}"/>
              </a:ext>
            </a:extLst>
          </p:cNvPr>
          <p:cNvSpPr>
            <a:spLocks noGrp="1"/>
          </p:cNvSpPr>
          <p:nvPr>
            <p:ph type="title"/>
          </p:nvPr>
        </p:nvSpPr>
        <p:spPr>
          <a:xfrm>
            <a:off x="1371600" y="685800"/>
            <a:ext cx="9601200" cy="712694"/>
          </a:xfrm>
        </p:spPr>
        <p:txBody>
          <a:bodyPr/>
          <a:lstStyle/>
          <a:p>
            <a:r>
              <a:rPr lang="en-US" dirty="0"/>
              <a:t>The “then” and “now” of Google:</a:t>
            </a:r>
          </a:p>
        </p:txBody>
      </p:sp>
      <p:pic>
        <p:nvPicPr>
          <p:cNvPr id="9" name="Content Placeholder 8">
            <a:extLst>
              <a:ext uri="{FF2B5EF4-FFF2-40B4-BE49-F238E27FC236}">
                <a16:creationId xmlns:a16="http://schemas.microsoft.com/office/drawing/2014/main" id="{17124F50-FABD-4982-A338-0E958FFBAD12}"/>
              </a:ext>
            </a:extLst>
          </p:cNvPr>
          <p:cNvPicPr>
            <a:picLocks noGrp="1" noChangeAspect="1"/>
          </p:cNvPicPr>
          <p:nvPr>
            <p:ph sz="half" idx="1"/>
          </p:nvPr>
        </p:nvPicPr>
        <p:blipFill rotWithShape="1">
          <a:blip r:embed="rId3"/>
          <a:srcRect r="-437" b="4504"/>
          <a:stretch/>
        </p:blipFill>
        <p:spPr>
          <a:xfrm>
            <a:off x="1371599" y="1549102"/>
            <a:ext cx="4943139" cy="4561242"/>
          </a:xfrm>
          <a:prstGeom prst="rect">
            <a:avLst/>
          </a:prstGeom>
        </p:spPr>
      </p:pic>
      <p:pic>
        <p:nvPicPr>
          <p:cNvPr id="3" name="Picture 2">
            <a:extLst>
              <a:ext uri="{FF2B5EF4-FFF2-40B4-BE49-F238E27FC236}">
                <a16:creationId xmlns:a16="http://schemas.microsoft.com/office/drawing/2014/main" id="{0110ADF6-C8D2-48AF-B76E-9DB9ECF901B4}"/>
              </a:ext>
            </a:extLst>
          </p:cNvPr>
          <p:cNvPicPr>
            <a:picLocks noChangeAspect="1"/>
          </p:cNvPicPr>
          <p:nvPr/>
        </p:nvPicPr>
        <p:blipFill rotWithShape="1">
          <a:blip r:embed="rId4"/>
          <a:srcRect l="2301" t="1061" r="16221" b="4849"/>
          <a:stretch/>
        </p:blipFill>
        <p:spPr>
          <a:xfrm>
            <a:off x="6431972" y="1549102"/>
            <a:ext cx="5361709" cy="4561242"/>
          </a:xfrm>
          <a:prstGeom prst="rect">
            <a:avLst/>
          </a:prstGeom>
        </p:spPr>
      </p:pic>
    </p:spTree>
    <p:extLst>
      <p:ext uri="{BB962C8B-B14F-4D97-AF65-F5344CB8AC3E}">
        <p14:creationId xmlns:p14="http://schemas.microsoft.com/office/powerpoint/2010/main" val="323198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98EB-0374-4387-BFAE-D1F810D9015C}"/>
              </a:ext>
            </a:extLst>
          </p:cNvPr>
          <p:cNvSpPr>
            <a:spLocks noGrp="1"/>
          </p:cNvSpPr>
          <p:nvPr>
            <p:ph type="title"/>
          </p:nvPr>
        </p:nvSpPr>
        <p:spPr>
          <a:xfrm>
            <a:off x="1371600" y="685800"/>
            <a:ext cx="9601200" cy="766482"/>
          </a:xfrm>
        </p:spPr>
        <p:txBody>
          <a:bodyPr/>
          <a:lstStyle/>
          <a:p>
            <a:r>
              <a:rPr lang="en-US" dirty="0"/>
              <a:t>The “then” and “now” of Amazon:</a:t>
            </a:r>
          </a:p>
        </p:txBody>
      </p:sp>
      <p:pic>
        <p:nvPicPr>
          <p:cNvPr id="7" name="Content Placeholder 6">
            <a:extLst>
              <a:ext uri="{FF2B5EF4-FFF2-40B4-BE49-F238E27FC236}">
                <a16:creationId xmlns:a16="http://schemas.microsoft.com/office/drawing/2014/main" id="{01D4500E-4395-419F-8D32-C076A5D0A64C}"/>
              </a:ext>
            </a:extLst>
          </p:cNvPr>
          <p:cNvPicPr>
            <a:picLocks noGrp="1" noChangeAspect="1"/>
          </p:cNvPicPr>
          <p:nvPr>
            <p:ph sz="half" idx="1"/>
          </p:nvPr>
        </p:nvPicPr>
        <p:blipFill>
          <a:blip r:embed="rId3"/>
          <a:stretch>
            <a:fillRect/>
          </a:stretch>
        </p:blipFill>
        <p:spPr>
          <a:xfrm>
            <a:off x="1557846" y="1570038"/>
            <a:ext cx="4409058" cy="4297362"/>
          </a:xfrm>
        </p:spPr>
      </p:pic>
      <p:pic>
        <p:nvPicPr>
          <p:cNvPr id="5" name="Content Placeholder 4">
            <a:extLst>
              <a:ext uri="{FF2B5EF4-FFF2-40B4-BE49-F238E27FC236}">
                <a16:creationId xmlns:a16="http://schemas.microsoft.com/office/drawing/2014/main" id="{50118D89-C25B-483E-BF91-191F06805DF2}"/>
              </a:ext>
            </a:extLst>
          </p:cNvPr>
          <p:cNvPicPr>
            <a:picLocks noGrp="1" noChangeAspect="1"/>
          </p:cNvPicPr>
          <p:nvPr>
            <p:ph sz="half" idx="2"/>
          </p:nvPr>
        </p:nvPicPr>
        <p:blipFill rotWithShape="1">
          <a:blip r:embed="rId4"/>
          <a:srcRect b="5532"/>
          <a:stretch/>
        </p:blipFill>
        <p:spPr>
          <a:xfrm>
            <a:off x="6325497" y="1570616"/>
            <a:ext cx="4647304" cy="4296783"/>
          </a:xfrm>
          <a:prstGeom prst="rect">
            <a:avLst/>
          </a:prstGeom>
        </p:spPr>
      </p:pic>
    </p:spTree>
    <p:extLst>
      <p:ext uri="{BB962C8B-B14F-4D97-AF65-F5344CB8AC3E}">
        <p14:creationId xmlns:p14="http://schemas.microsoft.com/office/powerpoint/2010/main" val="855631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D6C4-6167-4625-BBED-888183B31FF5}"/>
              </a:ext>
            </a:extLst>
          </p:cNvPr>
          <p:cNvSpPr>
            <a:spLocks noGrp="1"/>
          </p:cNvSpPr>
          <p:nvPr>
            <p:ph type="title"/>
          </p:nvPr>
        </p:nvSpPr>
        <p:spPr>
          <a:xfrm>
            <a:off x="1371600" y="685800"/>
            <a:ext cx="9601200" cy="791308"/>
          </a:xfrm>
        </p:spPr>
        <p:txBody>
          <a:bodyPr/>
          <a:lstStyle/>
          <a:p>
            <a:r>
              <a:rPr lang="en-US" dirty="0"/>
              <a:t>The “then” and “now” of craigslist:</a:t>
            </a:r>
          </a:p>
        </p:txBody>
      </p:sp>
      <p:pic>
        <p:nvPicPr>
          <p:cNvPr id="6" name="Content Placeholder 5">
            <a:extLst>
              <a:ext uri="{FF2B5EF4-FFF2-40B4-BE49-F238E27FC236}">
                <a16:creationId xmlns:a16="http://schemas.microsoft.com/office/drawing/2014/main" id="{30761845-A06B-470C-89E7-999EE1D81F1E}"/>
              </a:ext>
            </a:extLst>
          </p:cNvPr>
          <p:cNvPicPr>
            <a:picLocks noGrp="1" noChangeAspect="1"/>
          </p:cNvPicPr>
          <p:nvPr>
            <p:ph sz="half" idx="1"/>
          </p:nvPr>
        </p:nvPicPr>
        <p:blipFill rotWithShape="1">
          <a:blip r:embed="rId3"/>
          <a:srcRect r="50207" b="1606"/>
          <a:stretch/>
        </p:blipFill>
        <p:spPr>
          <a:xfrm>
            <a:off x="1371601" y="1477109"/>
            <a:ext cx="4835768" cy="4390292"/>
          </a:xfrm>
        </p:spPr>
      </p:pic>
      <p:pic>
        <p:nvPicPr>
          <p:cNvPr id="7" name="Content Placeholder 6">
            <a:extLst>
              <a:ext uri="{FF2B5EF4-FFF2-40B4-BE49-F238E27FC236}">
                <a16:creationId xmlns:a16="http://schemas.microsoft.com/office/drawing/2014/main" id="{9462EC75-1570-4A86-83B6-A248B7382891}"/>
              </a:ext>
            </a:extLst>
          </p:cNvPr>
          <p:cNvPicPr>
            <a:picLocks noGrp="1" noChangeAspect="1"/>
          </p:cNvPicPr>
          <p:nvPr>
            <p:ph sz="half" idx="2"/>
          </p:nvPr>
        </p:nvPicPr>
        <p:blipFill rotWithShape="1">
          <a:blip r:embed="rId4"/>
          <a:srcRect l="26668" t="6895" r="23298" b="5029"/>
          <a:stretch/>
        </p:blipFill>
        <p:spPr>
          <a:xfrm>
            <a:off x="6427177" y="1477109"/>
            <a:ext cx="4422531" cy="4390292"/>
          </a:xfrm>
          <a:prstGeom prst="rect">
            <a:avLst/>
          </a:prstGeom>
        </p:spPr>
      </p:pic>
    </p:spTree>
    <p:extLst>
      <p:ext uri="{BB962C8B-B14F-4D97-AF65-F5344CB8AC3E}">
        <p14:creationId xmlns:p14="http://schemas.microsoft.com/office/powerpoint/2010/main" val="2101040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5816-7828-49F0-B01C-07E600A0D83F}"/>
              </a:ext>
            </a:extLst>
          </p:cNvPr>
          <p:cNvSpPr>
            <a:spLocks noGrp="1"/>
          </p:cNvSpPr>
          <p:nvPr>
            <p:ph type="title"/>
          </p:nvPr>
        </p:nvSpPr>
        <p:spPr>
          <a:xfrm>
            <a:off x="249113" y="651148"/>
            <a:ext cx="4850423" cy="801134"/>
          </a:xfrm>
        </p:spPr>
        <p:txBody>
          <a:bodyPr>
            <a:noAutofit/>
          </a:bodyPr>
          <a:lstStyle/>
          <a:p>
            <a:r>
              <a:rPr lang="en-US" sz="3200" b="1" i="1" u="sng" dirty="0">
                <a:solidFill>
                  <a:schemeClr val="bg1"/>
                </a:solidFill>
              </a:rPr>
              <a:t>Because, it has everything in one place :</a:t>
            </a:r>
          </a:p>
        </p:txBody>
      </p:sp>
      <p:pic>
        <p:nvPicPr>
          <p:cNvPr id="5" name="Picture Placeholder 4">
            <a:extLst>
              <a:ext uri="{FF2B5EF4-FFF2-40B4-BE49-F238E27FC236}">
                <a16:creationId xmlns:a16="http://schemas.microsoft.com/office/drawing/2014/main" id="{6C7EB940-14B8-4487-A0D6-06AF483DDBE3}"/>
              </a:ext>
            </a:extLst>
          </p:cNvPr>
          <p:cNvPicPr>
            <a:picLocks noGrp="1" noChangeAspect="1"/>
          </p:cNvPicPr>
          <p:nvPr>
            <p:ph type="pic" idx="1"/>
          </p:nvPr>
        </p:nvPicPr>
        <p:blipFill rotWithShape="1">
          <a:blip r:embed="rId3"/>
          <a:srcRect l="26064" t="7067" r="28413" b="4800"/>
          <a:stretch/>
        </p:blipFill>
        <p:spPr>
          <a:xfrm>
            <a:off x="5301762" y="0"/>
            <a:ext cx="6890238" cy="6858000"/>
          </a:xfrm>
          <a:prstGeom prst="rect">
            <a:avLst/>
          </a:prstGeom>
          <a:ln w="38100">
            <a:solidFill>
              <a:schemeClr val="tx1"/>
            </a:solidFill>
          </a:ln>
        </p:spPr>
      </p:pic>
      <p:sp>
        <p:nvSpPr>
          <p:cNvPr id="4" name="Text Placeholder 3">
            <a:extLst>
              <a:ext uri="{FF2B5EF4-FFF2-40B4-BE49-F238E27FC236}">
                <a16:creationId xmlns:a16="http://schemas.microsoft.com/office/drawing/2014/main" id="{9E1F5DC1-3B3A-43C4-AE07-C8F4D3267026}"/>
              </a:ext>
            </a:extLst>
          </p:cNvPr>
          <p:cNvSpPr>
            <a:spLocks noGrp="1"/>
          </p:cNvSpPr>
          <p:nvPr>
            <p:ph type="body" sz="half" idx="2"/>
          </p:nvPr>
        </p:nvSpPr>
        <p:spPr>
          <a:xfrm>
            <a:off x="249113" y="2140772"/>
            <a:ext cx="4850423" cy="4515004"/>
          </a:xfrm>
        </p:spPr>
        <p:txBody>
          <a:bodyPr>
            <a:normAutofit fontScale="77500" lnSpcReduction="20000"/>
          </a:bodyPr>
          <a:lstStyle/>
          <a:p>
            <a:r>
              <a:rPr lang="en-US" sz="3800" b="1" dirty="0">
                <a:solidFill>
                  <a:schemeClr val="tx1"/>
                </a:solidFill>
              </a:rPr>
              <a:t>All the services that Amazon, </a:t>
            </a:r>
          </a:p>
          <a:p>
            <a:r>
              <a:rPr lang="en-US" sz="3800" b="1" dirty="0">
                <a:solidFill>
                  <a:schemeClr val="tx1"/>
                </a:solidFill>
              </a:rPr>
              <a:t>Eventbrite,</a:t>
            </a:r>
          </a:p>
          <a:p>
            <a:r>
              <a:rPr lang="en-US" sz="3800" b="1" dirty="0">
                <a:solidFill>
                  <a:schemeClr val="tx1"/>
                </a:solidFill>
              </a:rPr>
              <a:t>Indeed,</a:t>
            </a:r>
          </a:p>
          <a:p>
            <a:r>
              <a:rPr lang="en-US" sz="3800" b="1" dirty="0">
                <a:solidFill>
                  <a:schemeClr val="tx1"/>
                </a:solidFill>
              </a:rPr>
              <a:t>Zillow, </a:t>
            </a:r>
            <a:r>
              <a:rPr lang="en-US" sz="3800" b="1">
                <a:solidFill>
                  <a:schemeClr val="tx1"/>
                </a:solidFill>
              </a:rPr>
              <a:t>……………………offer </a:t>
            </a:r>
            <a:endParaRPr lang="en-US" sz="3800" b="1" dirty="0">
              <a:solidFill>
                <a:schemeClr val="tx1"/>
              </a:solidFill>
            </a:endParaRPr>
          </a:p>
          <a:p>
            <a:r>
              <a:rPr lang="en-US" sz="3800" b="1" dirty="0">
                <a:solidFill>
                  <a:schemeClr val="tx1"/>
                </a:solidFill>
              </a:rPr>
              <a:t>and many more Information and interactive services</a:t>
            </a:r>
          </a:p>
          <a:p>
            <a:endParaRPr lang="en-US" dirty="0"/>
          </a:p>
        </p:txBody>
      </p:sp>
      <p:sp>
        <p:nvSpPr>
          <p:cNvPr id="30" name="Rectangle 29">
            <a:extLst>
              <a:ext uri="{FF2B5EF4-FFF2-40B4-BE49-F238E27FC236}">
                <a16:creationId xmlns:a16="http://schemas.microsoft.com/office/drawing/2014/main" id="{6C07E53F-F2AB-4201-99CC-057C31B68F46}"/>
              </a:ext>
            </a:extLst>
          </p:cNvPr>
          <p:cNvSpPr/>
          <p:nvPr/>
        </p:nvSpPr>
        <p:spPr>
          <a:xfrm>
            <a:off x="4195759" y="6202687"/>
            <a:ext cx="669927" cy="369332"/>
          </a:xfrm>
          <a:prstGeom prst="rect">
            <a:avLst/>
          </a:prstGeom>
        </p:spPr>
        <p:txBody>
          <a:bodyPr wrap="none">
            <a:spAutoFit/>
          </a:bodyPr>
          <a:lstStyle/>
          <a:p>
            <a:r>
              <a:rPr lang="en-US" i="1" u="sng" dirty="0">
                <a:hlinkClick r:id="rId4" action="ppaction://hlinksldjump"/>
              </a:rPr>
              <a:t>Back</a:t>
            </a:r>
            <a:endParaRPr lang="en-US" dirty="0"/>
          </a:p>
        </p:txBody>
      </p:sp>
    </p:spTree>
    <p:extLst>
      <p:ext uri="{BB962C8B-B14F-4D97-AF65-F5344CB8AC3E}">
        <p14:creationId xmlns:p14="http://schemas.microsoft.com/office/powerpoint/2010/main" val="25715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DB6EE-A9C2-4DD0-89A5-5F788BFC75B0}"/>
              </a:ext>
            </a:extLst>
          </p:cNvPr>
          <p:cNvSpPr>
            <a:spLocks noGrp="1"/>
          </p:cNvSpPr>
          <p:nvPr>
            <p:ph type="title"/>
          </p:nvPr>
        </p:nvSpPr>
        <p:spPr>
          <a:xfrm>
            <a:off x="1371601" y="459890"/>
            <a:ext cx="9601200" cy="895574"/>
          </a:xfrm>
        </p:spPr>
        <p:txBody>
          <a:bodyPr>
            <a:normAutofit fontScale="90000"/>
          </a:bodyPr>
          <a:lstStyle/>
          <a:p>
            <a:r>
              <a:rPr lang="en-US" sz="4900" dirty="0">
                <a:solidFill>
                  <a:schemeClr val="tx1"/>
                </a:solidFill>
              </a:rPr>
              <a:t>The features that tickled my fancy </a:t>
            </a:r>
            <a:r>
              <a:rPr lang="en-US" sz="4900" dirty="0">
                <a:solidFill>
                  <a:schemeClr val="tx1"/>
                </a:solidFill>
                <a:sym typeface="Wingdings" panose="05000000000000000000" pitchFamily="2" charset="2"/>
              </a:rPr>
              <a:t></a:t>
            </a:r>
            <a:br>
              <a:rPr lang="en-US" b="1" dirty="0">
                <a:solidFill>
                  <a:schemeClr val="bg1"/>
                </a:solidFill>
              </a:rPr>
            </a:br>
            <a:r>
              <a:rPr lang="en-US" dirty="0"/>
              <a:t> </a:t>
            </a:r>
            <a:br>
              <a:rPr lang="en-US" dirty="0"/>
            </a:br>
            <a:endParaRPr lang="en-US" dirty="0"/>
          </a:p>
        </p:txBody>
      </p:sp>
      <p:sp>
        <p:nvSpPr>
          <p:cNvPr id="3" name="TextBox 2">
            <a:extLst>
              <a:ext uri="{FF2B5EF4-FFF2-40B4-BE49-F238E27FC236}">
                <a16:creationId xmlns:a16="http://schemas.microsoft.com/office/drawing/2014/main" id="{9829959B-FF8A-461C-951E-C3B61E0E012B}"/>
              </a:ext>
            </a:extLst>
          </p:cNvPr>
          <p:cNvSpPr txBox="1"/>
          <p:nvPr/>
        </p:nvSpPr>
        <p:spPr>
          <a:xfrm>
            <a:off x="1371601" y="1355464"/>
            <a:ext cx="10321962" cy="4431983"/>
          </a:xfrm>
          <a:prstGeom prst="rect">
            <a:avLst/>
          </a:prstGeom>
          <a:noFill/>
        </p:spPr>
        <p:txBody>
          <a:bodyPr wrap="square" rtlCol="0">
            <a:spAutoFit/>
          </a:bodyPr>
          <a:lstStyle/>
          <a:p>
            <a:pPr marL="285750" indent="-285750">
              <a:buFont typeface="Wingdings" panose="05000000000000000000" pitchFamily="2" charset="2"/>
              <a:buChar char="ü"/>
            </a:pPr>
            <a:r>
              <a:rPr lang="en-US" sz="2400" dirty="0"/>
              <a:t>My </a:t>
            </a:r>
            <a:r>
              <a:rPr lang="en-US" sz="2400" dirty="0" err="1"/>
              <a:t>account,Search</a:t>
            </a:r>
            <a:r>
              <a:rPr lang="en-US" sz="2400" dirty="0"/>
              <a:t> </a:t>
            </a:r>
            <a:r>
              <a:rPr lang="en-US" sz="2400" dirty="0" err="1"/>
              <a:t>bar,Events</a:t>
            </a:r>
            <a:r>
              <a:rPr lang="en-US" sz="2400" dirty="0"/>
              <a:t> </a:t>
            </a:r>
            <a:r>
              <a:rPr lang="en-US" sz="2400" dirty="0" err="1"/>
              <a:t>calendar,For</a:t>
            </a:r>
            <a:r>
              <a:rPr lang="en-US" sz="2400" dirty="0"/>
              <a:t> </a:t>
            </a:r>
            <a:r>
              <a:rPr lang="en-US" sz="2400" dirty="0" err="1"/>
              <a:t>sale,Services,Jobs,Community</a:t>
            </a:r>
            <a:r>
              <a:rPr lang="en-US" sz="2400" dirty="0"/>
              <a:t> everything is listed on the </a:t>
            </a:r>
            <a:r>
              <a:rPr lang="en-US" sz="2400" dirty="0">
                <a:hlinkClick r:id="rId3" action="ppaction://hlinksldjump"/>
              </a:rPr>
              <a:t>homepage</a:t>
            </a:r>
            <a:endParaRPr lang="en-US" sz="2400" dirty="0"/>
          </a:p>
          <a:p>
            <a:pPr marL="342900" indent="-342900">
              <a:buFont typeface="Wingdings" panose="05000000000000000000" pitchFamily="2" charset="2"/>
              <a:buChar char="ü"/>
            </a:pPr>
            <a:r>
              <a:rPr lang="en-US" sz="2400" dirty="0">
                <a:hlinkClick r:id="rId4" action="ppaction://hlinksldjump"/>
              </a:rPr>
              <a:t>Responsive web design</a:t>
            </a:r>
            <a:endParaRPr lang="en-US" sz="2400" dirty="0"/>
          </a:p>
          <a:p>
            <a:pPr marL="342900" indent="-342900">
              <a:buFont typeface="Wingdings" panose="05000000000000000000" pitchFamily="2" charset="2"/>
              <a:buChar char="ü"/>
            </a:pPr>
            <a:r>
              <a:rPr lang="en-US" sz="2400" dirty="0">
                <a:hlinkClick r:id="rId5" action="ppaction://hlinksldjump"/>
              </a:rPr>
              <a:t>Listing an image of gallery of total images</a:t>
            </a:r>
            <a:endParaRPr lang="en-US" sz="2400" dirty="0"/>
          </a:p>
          <a:p>
            <a:pPr marL="342900" indent="-342900">
              <a:buFont typeface="Wingdings" panose="05000000000000000000" pitchFamily="2" charset="2"/>
              <a:buChar char="ü"/>
            </a:pPr>
            <a:r>
              <a:rPr lang="en-US" sz="2400" dirty="0">
                <a:hlinkClick r:id="rId6" action="ppaction://hlinksldjump"/>
              </a:rPr>
              <a:t>Option to save/remove post from the listings generated </a:t>
            </a:r>
            <a:r>
              <a:rPr lang="en-US" sz="2400" dirty="0"/>
              <a:t>: customization of webpage, a “</a:t>
            </a:r>
            <a:r>
              <a:rPr lang="en-US" sz="2400" b="1" dirty="0"/>
              <a:t>+</a:t>
            </a:r>
            <a:r>
              <a:rPr lang="en-US" sz="2400" dirty="0"/>
              <a:t>”</a:t>
            </a:r>
          </a:p>
          <a:p>
            <a:pPr marL="342900" indent="-342900">
              <a:buFont typeface="Wingdings" panose="05000000000000000000" pitchFamily="2" charset="2"/>
              <a:buChar char="ü"/>
            </a:pPr>
            <a:r>
              <a:rPr lang="en-US" sz="2400" dirty="0"/>
              <a:t>Different views i.e., </a:t>
            </a:r>
            <a:r>
              <a:rPr lang="en-US" sz="2400" dirty="0">
                <a:hlinkClick r:id="rId7" action="ppaction://hlinksldjump"/>
              </a:rPr>
              <a:t>list, thumb</a:t>
            </a:r>
            <a:r>
              <a:rPr lang="en-US" sz="2400" dirty="0"/>
              <a:t>, </a:t>
            </a:r>
            <a:r>
              <a:rPr lang="en-US" sz="2400" dirty="0">
                <a:hlinkClick r:id="rId8" action="ppaction://hlinksldjump"/>
              </a:rPr>
              <a:t>gallery, map</a:t>
            </a:r>
            <a:endParaRPr lang="en-US" sz="2400" dirty="0"/>
          </a:p>
          <a:p>
            <a:pPr marL="342900" indent="-342900">
              <a:buFont typeface="Wingdings" panose="05000000000000000000" pitchFamily="2" charset="2"/>
              <a:buChar char="ü"/>
            </a:pPr>
            <a:r>
              <a:rPr lang="en-US" sz="2400" dirty="0"/>
              <a:t>Advanced </a:t>
            </a:r>
            <a:r>
              <a:rPr lang="en-US" sz="2400" dirty="0">
                <a:hlinkClick r:id="rId9" action="ppaction://hlinksldjump"/>
              </a:rPr>
              <a:t>searching and sorting </a:t>
            </a:r>
            <a:r>
              <a:rPr lang="en-US" sz="2400" dirty="0"/>
              <a:t>options</a:t>
            </a:r>
          </a:p>
          <a:p>
            <a:pPr marL="342900" indent="-342900">
              <a:buFont typeface="Wingdings" panose="05000000000000000000" pitchFamily="2" charset="2"/>
              <a:buChar char="ü"/>
            </a:pPr>
            <a:r>
              <a:rPr lang="en-US" sz="2400" dirty="0">
                <a:hlinkClick r:id="rId10" action="ppaction://hlinksldjump"/>
              </a:rPr>
              <a:t>Change the city </a:t>
            </a:r>
            <a:r>
              <a:rPr lang="en-US" sz="2400" dirty="0"/>
              <a:t>option in the account settings</a:t>
            </a:r>
          </a:p>
          <a:p>
            <a:pPr marL="342900" indent="-342900">
              <a:buFont typeface="Wingdings" panose="05000000000000000000" pitchFamily="2" charset="2"/>
              <a:buChar char="ü"/>
            </a:pPr>
            <a:r>
              <a:rPr lang="en-US" sz="2400" dirty="0"/>
              <a:t>Number of hours to </a:t>
            </a:r>
            <a:r>
              <a:rPr lang="en-US" sz="2400" dirty="0">
                <a:hlinkClick r:id="rId10" action="ppaction://hlinksldjump"/>
              </a:rPr>
              <a:t>keep logged in </a:t>
            </a:r>
            <a:r>
              <a:rPr lang="en-US" sz="2400" dirty="0"/>
              <a:t>an account in settings</a:t>
            </a:r>
          </a:p>
          <a:p>
            <a:pPr marL="342900" indent="-342900">
              <a:buFont typeface="Wingdings" panose="05000000000000000000" pitchFamily="2" charset="2"/>
              <a:buChar char="ü"/>
            </a:pPr>
            <a:r>
              <a:rPr lang="en-US" sz="2400" dirty="0">
                <a:hlinkClick r:id="rId11"/>
              </a:rPr>
              <a:t>Titles</a:t>
            </a:r>
            <a:r>
              <a:rPr lang="en-US" sz="2400" dirty="0"/>
              <a:t> that reveal abbreviations for anchor elements on the homepage </a:t>
            </a:r>
            <a:br>
              <a:rPr lang="en-US" b="1" i="1" dirty="0"/>
            </a:br>
            <a:endParaRPr lang="en-US" dirty="0"/>
          </a:p>
        </p:txBody>
      </p:sp>
    </p:spTree>
    <p:extLst>
      <p:ext uri="{BB962C8B-B14F-4D97-AF65-F5344CB8AC3E}">
        <p14:creationId xmlns:p14="http://schemas.microsoft.com/office/powerpoint/2010/main" val="4250625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5F24-A795-4112-BEC5-7EEB532A17D1}"/>
              </a:ext>
            </a:extLst>
          </p:cNvPr>
          <p:cNvSpPr>
            <a:spLocks noGrp="1"/>
          </p:cNvSpPr>
          <p:nvPr>
            <p:ph type="title"/>
          </p:nvPr>
        </p:nvSpPr>
        <p:spPr>
          <a:xfrm>
            <a:off x="1371600" y="685800"/>
            <a:ext cx="10311204" cy="777240"/>
          </a:xfrm>
        </p:spPr>
        <p:txBody>
          <a:bodyPr/>
          <a:lstStyle/>
          <a:p>
            <a:r>
              <a:rPr lang="en-US" dirty="0"/>
              <a:t>Responsive Web Design:</a:t>
            </a:r>
          </a:p>
        </p:txBody>
      </p:sp>
      <p:pic>
        <p:nvPicPr>
          <p:cNvPr id="10" name="Content Placeholder 9">
            <a:extLst>
              <a:ext uri="{FF2B5EF4-FFF2-40B4-BE49-F238E27FC236}">
                <a16:creationId xmlns:a16="http://schemas.microsoft.com/office/drawing/2014/main" id="{DCE348BF-5C46-4B25-AED3-BC5E868C27F7}"/>
              </a:ext>
            </a:extLst>
          </p:cNvPr>
          <p:cNvPicPr>
            <a:picLocks noGrp="1" noChangeAspect="1"/>
          </p:cNvPicPr>
          <p:nvPr>
            <p:ph sz="half" idx="1"/>
          </p:nvPr>
        </p:nvPicPr>
        <p:blipFill rotWithShape="1">
          <a:blip r:embed="rId3"/>
          <a:srcRect r="166" b="5091"/>
          <a:stretch/>
        </p:blipFill>
        <p:spPr>
          <a:xfrm>
            <a:off x="1371600" y="1463039"/>
            <a:ext cx="6750424" cy="4668819"/>
          </a:xfrm>
        </p:spPr>
      </p:pic>
      <p:pic>
        <p:nvPicPr>
          <p:cNvPr id="8" name="Content Placeholder 7">
            <a:extLst>
              <a:ext uri="{FF2B5EF4-FFF2-40B4-BE49-F238E27FC236}">
                <a16:creationId xmlns:a16="http://schemas.microsoft.com/office/drawing/2014/main" id="{D118BB52-CD90-40D3-86FF-FF92AEC5CBFF}"/>
              </a:ext>
            </a:extLst>
          </p:cNvPr>
          <p:cNvPicPr>
            <a:picLocks noGrp="1" noChangeAspect="1"/>
          </p:cNvPicPr>
          <p:nvPr>
            <p:ph sz="half" idx="2"/>
          </p:nvPr>
        </p:nvPicPr>
        <p:blipFill>
          <a:blip r:embed="rId4"/>
          <a:stretch>
            <a:fillRect/>
          </a:stretch>
        </p:blipFill>
        <p:spPr bwMode="auto">
          <a:xfrm>
            <a:off x="9199115" y="1463040"/>
            <a:ext cx="2483689" cy="46688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3A9B78A-5245-40DF-92C6-FE46AEEC12B1}"/>
              </a:ext>
            </a:extLst>
          </p:cNvPr>
          <p:cNvSpPr txBox="1"/>
          <p:nvPr/>
        </p:nvSpPr>
        <p:spPr>
          <a:xfrm flipH="1">
            <a:off x="1371600" y="6271709"/>
            <a:ext cx="1417321" cy="369332"/>
          </a:xfrm>
          <a:prstGeom prst="rect">
            <a:avLst/>
          </a:prstGeom>
          <a:noFill/>
        </p:spPr>
        <p:txBody>
          <a:bodyPr wrap="square" rtlCol="0">
            <a:spAutoFit/>
          </a:bodyPr>
          <a:lstStyle/>
          <a:p>
            <a:r>
              <a:rPr lang="en-US" i="1" u="sng" dirty="0">
                <a:hlinkClick r:id="rId5" action="ppaction://hlinksldjump"/>
              </a:rPr>
              <a:t>Back</a:t>
            </a:r>
            <a:endParaRPr lang="en-US" i="1" u="sng" dirty="0"/>
          </a:p>
        </p:txBody>
      </p:sp>
    </p:spTree>
    <p:extLst>
      <p:ext uri="{BB962C8B-B14F-4D97-AF65-F5344CB8AC3E}">
        <p14:creationId xmlns:p14="http://schemas.microsoft.com/office/powerpoint/2010/main" val="321296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5B3E-6A9E-443A-B123-6A2F2EFC9AA2}"/>
              </a:ext>
            </a:extLst>
          </p:cNvPr>
          <p:cNvSpPr>
            <a:spLocks noGrp="1"/>
          </p:cNvSpPr>
          <p:nvPr>
            <p:ph type="title"/>
          </p:nvPr>
        </p:nvSpPr>
        <p:spPr>
          <a:xfrm>
            <a:off x="1371599" y="685800"/>
            <a:ext cx="9827111" cy="755725"/>
          </a:xfrm>
        </p:spPr>
        <p:txBody>
          <a:bodyPr/>
          <a:lstStyle/>
          <a:p>
            <a:r>
              <a:rPr lang="en-US" dirty="0"/>
              <a:t>Listing with an image of gallery of an ad: </a:t>
            </a:r>
          </a:p>
        </p:txBody>
      </p:sp>
      <p:pic>
        <p:nvPicPr>
          <p:cNvPr id="5" name="Content Placeholder 4">
            <a:extLst>
              <a:ext uri="{FF2B5EF4-FFF2-40B4-BE49-F238E27FC236}">
                <a16:creationId xmlns:a16="http://schemas.microsoft.com/office/drawing/2014/main" id="{F632B1DE-FE0C-4113-B0FD-B3DE63791E54}"/>
              </a:ext>
            </a:extLst>
          </p:cNvPr>
          <p:cNvPicPr>
            <a:picLocks noGrp="1" noChangeAspect="1"/>
          </p:cNvPicPr>
          <p:nvPr>
            <p:ph idx="1"/>
          </p:nvPr>
        </p:nvPicPr>
        <p:blipFill rotWithShape="1">
          <a:blip r:embed="rId3"/>
          <a:srcRect l="1" r="-393" b="4931"/>
          <a:stretch/>
        </p:blipFill>
        <p:spPr>
          <a:xfrm>
            <a:off x="1557168" y="1441525"/>
            <a:ext cx="9455972" cy="4808668"/>
          </a:xfrm>
        </p:spPr>
      </p:pic>
      <p:sp>
        <p:nvSpPr>
          <p:cNvPr id="19" name="Rectangle 18">
            <a:extLst>
              <a:ext uri="{FF2B5EF4-FFF2-40B4-BE49-F238E27FC236}">
                <a16:creationId xmlns:a16="http://schemas.microsoft.com/office/drawing/2014/main" id="{368302E2-00EE-4F65-BE5A-4A57B5A1DB89}"/>
              </a:ext>
            </a:extLst>
          </p:cNvPr>
          <p:cNvSpPr/>
          <p:nvPr/>
        </p:nvSpPr>
        <p:spPr>
          <a:xfrm>
            <a:off x="1371599" y="6364051"/>
            <a:ext cx="669927" cy="369332"/>
          </a:xfrm>
          <a:prstGeom prst="rect">
            <a:avLst/>
          </a:prstGeom>
        </p:spPr>
        <p:txBody>
          <a:bodyPr wrap="none">
            <a:spAutoFit/>
          </a:bodyPr>
          <a:lstStyle/>
          <a:p>
            <a:r>
              <a:rPr lang="en-US" i="1" u="sng" dirty="0">
                <a:hlinkClick r:id="rId4" action="ppaction://hlinksldjump"/>
              </a:rPr>
              <a:t>Back</a:t>
            </a:r>
            <a:endParaRPr lang="en-US" dirty="0"/>
          </a:p>
        </p:txBody>
      </p:sp>
    </p:spTree>
    <p:extLst>
      <p:ext uri="{BB962C8B-B14F-4D97-AF65-F5344CB8AC3E}">
        <p14:creationId xmlns:p14="http://schemas.microsoft.com/office/powerpoint/2010/main" val="74033814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504</TotalTime>
  <Words>1357</Words>
  <Application>Microsoft Office PowerPoint</Application>
  <PresentationFormat>Widescreen</PresentationFormat>
  <Paragraphs>133</Paragraphs>
  <Slides>25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Franklin Gothic Book</vt:lpstr>
      <vt:lpstr>Wingdings</vt:lpstr>
      <vt:lpstr>Crop</vt:lpstr>
      <vt:lpstr>Csye 7280 - User experience design and testing</vt:lpstr>
      <vt:lpstr>Craigslist https://boston.craigslist.org/</vt:lpstr>
      <vt:lpstr>The “then” and “now” of Google:</vt:lpstr>
      <vt:lpstr>The “then” and “now” of Amazon:</vt:lpstr>
      <vt:lpstr>The “then” and “now” of craigslist:</vt:lpstr>
      <vt:lpstr>Because, it has everything in one place :</vt:lpstr>
      <vt:lpstr>The features that tickled my fancy    </vt:lpstr>
      <vt:lpstr>Responsive Web Design:</vt:lpstr>
      <vt:lpstr>Listing with an image of gallery of an ad: </vt:lpstr>
      <vt:lpstr>Option to save of remove post :</vt:lpstr>
      <vt:lpstr>Different views for the same page:</vt:lpstr>
      <vt:lpstr>Different views for the same page:</vt:lpstr>
      <vt:lpstr>Advanced search and sorting Options:</vt:lpstr>
      <vt:lpstr>Features that’re not so impressive </vt:lpstr>
      <vt:lpstr>Password Protected Accounts</vt:lpstr>
      <vt:lpstr>What’s wrong with my input ?!!</vt:lpstr>
      <vt:lpstr>The hide/show option:</vt:lpstr>
      <vt:lpstr>Default site change, Keep me logged in for:</vt:lpstr>
      <vt:lpstr>Inconsistency in Presentation of an ad:</vt:lpstr>
      <vt:lpstr>PowerPoint Presentation</vt:lpstr>
      <vt:lpstr>Favorites option: </vt:lpstr>
      <vt:lpstr>Improvements to overcome flaws and Overall Enhancements</vt:lpstr>
      <vt:lpstr>Improvements to overcome flaws and Overall Enhancements: (Contd.)</vt:lpstr>
      <vt:lpstr>Moonshot ideas: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Csye 7280 - User experience design and testing</dc:title>
  <dc:creator>chandrika bolla</dc:creator>
  <cp:lastModifiedBy>chandrika bolla</cp:lastModifiedBy>
  <cp:revision>47</cp:revision>
  <dcterms:created xsi:type="dcterms:W3CDTF">2017-09-17T23:21:55Z</dcterms:created>
  <dcterms:modified xsi:type="dcterms:W3CDTF">2017-09-25T03:42:19Z</dcterms:modified>
</cp:coreProperties>
</file>